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udio/unknown"/>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9900"/>
    <a:srgbClr val="00FF00"/>
    <a:srgbClr val="F9CFF1"/>
    <a:srgbClr val="FCCC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2" autoAdjust="0"/>
    <p:restoredTop sz="94660"/>
  </p:normalViewPr>
  <p:slideViewPr>
    <p:cSldViewPr>
      <p:cViewPr>
        <p:scale>
          <a:sx n="46" d="100"/>
          <a:sy n="46"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F5C0F3D-D7F7-42E7-83E8-09D3F044D943}" type="datetimeFigureOut">
              <a:rPr lang="en-PH" smtClean="0"/>
              <a:pPr/>
              <a:t>8/15/2011</a:t>
            </a:fld>
            <a:endParaRPr lang="en-PH"/>
          </a:p>
        </p:txBody>
      </p:sp>
      <p:sp>
        <p:nvSpPr>
          <p:cNvPr id="16" name="Slide Number Placeholder 15"/>
          <p:cNvSpPr>
            <a:spLocks noGrp="1"/>
          </p:cNvSpPr>
          <p:nvPr>
            <p:ph type="sldNum" sz="quarter" idx="11"/>
          </p:nvPr>
        </p:nvSpPr>
        <p:spPr/>
        <p:txBody>
          <a:bodyPr/>
          <a:lstStyle/>
          <a:p>
            <a:fld id="{F34D869B-E881-4C61-B12F-47FC8F043535}" type="slidenum">
              <a:rPr lang="en-PH" smtClean="0"/>
              <a:pPr/>
              <a:t>‹#›</a:t>
            </a:fld>
            <a:endParaRPr lang="en-PH"/>
          </a:p>
        </p:txBody>
      </p:sp>
      <p:sp>
        <p:nvSpPr>
          <p:cNvPr id="17" name="Footer Placeholder 16"/>
          <p:cNvSpPr>
            <a:spLocks noGrp="1"/>
          </p:cNvSpPr>
          <p:nvPr>
            <p:ph type="ftr" sz="quarter" idx="12"/>
          </p:nvPr>
        </p:nvSpPr>
        <p:spPr/>
        <p:txBody>
          <a:bodyPr/>
          <a:lstStyle/>
          <a:p>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0F3D-D7F7-42E7-83E8-09D3F044D943}" type="datetimeFigureOut">
              <a:rPr lang="en-PH" smtClean="0"/>
              <a:pPr/>
              <a:t>8/15/2011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34D869B-E881-4C61-B12F-47FC8F043535}"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0F3D-D7F7-42E7-83E8-09D3F044D943}" type="datetimeFigureOut">
              <a:rPr lang="en-PH" smtClean="0"/>
              <a:pPr/>
              <a:t>8/15/2011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34D869B-E881-4C61-B12F-47FC8F043535}"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F5C0F3D-D7F7-42E7-83E8-09D3F044D943}" type="datetimeFigureOut">
              <a:rPr lang="en-PH" smtClean="0"/>
              <a:pPr/>
              <a:t>8/15/2011</a:t>
            </a:fld>
            <a:endParaRPr lang="en-PH"/>
          </a:p>
        </p:txBody>
      </p:sp>
      <p:sp>
        <p:nvSpPr>
          <p:cNvPr id="15" name="Slide Number Placeholder 14"/>
          <p:cNvSpPr>
            <a:spLocks noGrp="1"/>
          </p:cNvSpPr>
          <p:nvPr>
            <p:ph type="sldNum" sz="quarter" idx="15"/>
          </p:nvPr>
        </p:nvSpPr>
        <p:spPr/>
        <p:txBody>
          <a:bodyPr/>
          <a:lstStyle>
            <a:lvl1pPr algn="ctr">
              <a:defRPr/>
            </a:lvl1pPr>
          </a:lstStyle>
          <a:p>
            <a:fld id="{F34D869B-E881-4C61-B12F-47FC8F043535}" type="slidenum">
              <a:rPr lang="en-PH" smtClean="0"/>
              <a:pPr/>
              <a:t>‹#›</a:t>
            </a:fld>
            <a:endParaRPr lang="en-PH"/>
          </a:p>
        </p:txBody>
      </p:sp>
      <p:sp>
        <p:nvSpPr>
          <p:cNvPr id="16" name="Footer Placeholder 15"/>
          <p:cNvSpPr>
            <a:spLocks noGrp="1"/>
          </p:cNvSpPr>
          <p:nvPr>
            <p:ph type="ftr" sz="quarter" idx="16"/>
          </p:nvPr>
        </p:nvSpPr>
        <p:spPr/>
        <p:txBody>
          <a:bodyPr/>
          <a:lstStyle/>
          <a:p>
            <a:endParaRPr lang="en-PH"/>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5C0F3D-D7F7-42E7-83E8-09D3F044D943}" type="datetimeFigureOut">
              <a:rPr lang="en-PH" smtClean="0"/>
              <a:pPr/>
              <a:t>8/15/2011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34D869B-E881-4C61-B12F-47FC8F043535}" type="slidenum">
              <a:rPr lang="en-PH" smtClean="0"/>
              <a:pPr/>
              <a:t>‹#›</a:t>
            </a:fld>
            <a:endParaRPr lang="en-PH"/>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5C0F3D-D7F7-42E7-83E8-09D3F044D943}" type="datetimeFigureOut">
              <a:rPr lang="en-PH" smtClean="0"/>
              <a:pPr/>
              <a:t>8/15/2011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34D869B-E881-4C61-B12F-47FC8F043535}" type="slidenum">
              <a:rPr lang="en-PH" smtClean="0"/>
              <a:pPr/>
              <a:t>‹#›</a:t>
            </a:fld>
            <a:endParaRPr lang="en-PH"/>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34D869B-E881-4C61-B12F-47FC8F043535}" type="slidenum">
              <a:rPr lang="en-PH" smtClean="0"/>
              <a:pPr/>
              <a:t>‹#›</a:t>
            </a:fld>
            <a:endParaRPr lang="en-PH"/>
          </a:p>
        </p:txBody>
      </p:sp>
      <p:sp>
        <p:nvSpPr>
          <p:cNvPr id="8" name="Footer Placeholder 7"/>
          <p:cNvSpPr>
            <a:spLocks noGrp="1"/>
          </p:cNvSpPr>
          <p:nvPr>
            <p:ph type="ftr" sz="quarter" idx="11"/>
          </p:nvPr>
        </p:nvSpPr>
        <p:spPr/>
        <p:txBody>
          <a:bodyPr/>
          <a:lstStyle/>
          <a:p>
            <a:endParaRPr lang="en-PH"/>
          </a:p>
        </p:txBody>
      </p:sp>
      <p:sp>
        <p:nvSpPr>
          <p:cNvPr id="7" name="Date Placeholder 6"/>
          <p:cNvSpPr>
            <a:spLocks noGrp="1"/>
          </p:cNvSpPr>
          <p:nvPr>
            <p:ph type="dt" sz="half" idx="10"/>
          </p:nvPr>
        </p:nvSpPr>
        <p:spPr/>
        <p:txBody>
          <a:bodyPr/>
          <a:lstStyle/>
          <a:p>
            <a:fld id="{BF5C0F3D-D7F7-42E7-83E8-09D3F044D943}" type="datetimeFigureOut">
              <a:rPr lang="en-PH" smtClean="0"/>
              <a:pPr/>
              <a:t>8/15/2011</a:t>
            </a:fld>
            <a:endParaRPr lang="en-PH"/>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5C0F3D-D7F7-42E7-83E8-09D3F044D943}" type="datetimeFigureOut">
              <a:rPr lang="en-PH" smtClean="0"/>
              <a:pPr/>
              <a:t>8/15/2011</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34D869B-E881-4C61-B12F-47FC8F043535}" type="slidenum">
              <a:rPr lang="en-PH" smtClean="0"/>
              <a:pPr/>
              <a:t>‹#›</a:t>
            </a:fld>
            <a:endParaRPr lang="en-PH"/>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C0F3D-D7F7-42E7-83E8-09D3F044D943}" type="datetimeFigureOut">
              <a:rPr lang="en-PH" smtClean="0"/>
              <a:pPr/>
              <a:t>8/15/2011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F34D869B-E881-4C61-B12F-47FC8F043535}"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F5C0F3D-D7F7-42E7-83E8-09D3F044D943}" type="datetimeFigureOut">
              <a:rPr lang="en-PH" smtClean="0"/>
              <a:pPr/>
              <a:t>8/15/2011</a:t>
            </a:fld>
            <a:endParaRPr lang="en-PH"/>
          </a:p>
        </p:txBody>
      </p:sp>
      <p:sp>
        <p:nvSpPr>
          <p:cNvPr id="9" name="Slide Number Placeholder 8"/>
          <p:cNvSpPr>
            <a:spLocks noGrp="1"/>
          </p:cNvSpPr>
          <p:nvPr>
            <p:ph type="sldNum" sz="quarter" idx="15"/>
          </p:nvPr>
        </p:nvSpPr>
        <p:spPr/>
        <p:txBody>
          <a:bodyPr/>
          <a:lstStyle/>
          <a:p>
            <a:fld id="{F34D869B-E881-4C61-B12F-47FC8F043535}" type="slidenum">
              <a:rPr lang="en-PH" smtClean="0"/>
              <a:pPr/>
              <a:t>‹#›</a:t>
            </a:fld>
            <a:endParaRPr lang="en-PH"/>
          </a:p>
        </p:txBody>
      </p:sp>
      <p:sp>
        <p:nvSpPr>
          <p:cNvPr id="10" name="Footer Placeholder 9"/>
          <p:cNvSpPr>
            <a:spLocks noGrp="1"/>
          </p:cNvSpPr>
          <p:nvPr>
            <p:ph type="ftr" sz="quarter" idx="16"/>
          </p:nvPr>
        </p:nvSpPr>
        <p:spPr/>
        <p:txBody>
          <a:bodyPr/>
          <a:lstStyle/>
          <a:p>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F5C0F3D-D7F7-42E7-83E8-09D3F044D943}" type="datetimeFigureOut">
              <a:rPr lang="en-PH" smtClean="0"/>
              <a:pPr/>
              <a:t>8/15/2011</a:t>
            </a:fld>
            <a:endParaRPr lang="en-PH"/>
          </a:p>
        </p:txBody>
      </p:sp>
      <p:sp>
        <p:nvSpPr>
          <p:cNvPr id="9" name="Slide Number Placeholder 8"/>
          <p:cNvSpPr>
            <a:spLocks noGrp="1"/>
          </p:cNvSpPr>
          <p:nvPr>
            <p:ph type="sldNum" sz="quarter" idx="11"/>
          </p:nvPr>
        </p:nvSpPr>
        <p:spPr/>
        <p:txBody>
          <a:bodyPr/>
          <a:lstStyle/>
          <a:p>
            <a:fld id="{F34D869B-E881-4C61-B12F-47FC8F043535}" type="slidenum">
              <a:rPr lang="en-PH" smtClean="0"/>
              <a:pPr/>
              <a:t>‹#›</a:t>
            </a:fld>
            <a:endParaRPr lang="en-PH"/>
          </a:p>
        </p:txBody>
      </p:sp>
      <p:sp>
        <p:nvSpPr>
          <p:cNvPr id="10" name="Footer Placeholder 9"/>
          <p:cNvSpPr>
            <a:spLocks noGrp="1"/>
          </p:cNvSpPr>
          <p:nvPr>
            <p:ph type="ftr" sz="quarter" idx="12"/>
          </p:nvPr>
        </p:nvSpPr>
        <p:spPr/>
        <p:txBody>
          <a:bodyPr/>
          <a:lstStyle/>
          <a:p>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F5C0F3D-D7F7-42E7-83E8-09D3F044D943}" type="datetimeFigureOut">
              <a:rPr lang="en-PH" smtClean="0"/>
              <a:pPr/>
              <a:t>8/15/2011</a:t>
            </a:fld>
            <a:endParaRPr lang="en-PH"/>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PH"/>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4D869B-E881-4C61-B12F-47FC8F043535}" type="slidenum">
              <a:rPr lang="en-PH" smtClean="0"/>
              <a:pPr/>
              <a:t>‹#›</a:t>
            </a:fld>
            <a:endParaRPr lang="en-PH"/>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artmouth.edu/~humananatomy/figures/chapter_39/39-5.html"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2.bin"/><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pbrc.hawaii.edu/~kunkel/gallery/" TargetMode="External"/><Relationship Id="rId2" Type="http://schemas.openxmlformats.org/officeDocument/2006/relationships/hyperlink" Target="http://www.designs4free.com/clipart2/Anatomy/index.htm" TargetMode="External"/><Relationship Id="rId1" Type="http://schemas.openxmlformats.org/officeDocument/2006/relationships/slideLayout" Target="../slideLayouts/slideLayout2.xml"/><Relationship Id="rId4" Type="http://schemas.openxmlformats.org/officeDocument/2006/relationships/hyperlink" Target="http://www.gwc.maricopa.edu/home_pages/crimando/jctuts5.ht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bin"/><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04800" y="457200"/>
            <a:ext cx="5181600" cy="594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Content Placeholder 5"/>
          <p:cNvSpPr>
            <a:spLocks noGrp="1"/>
          </p:cNvSpPr>
          <p:nvPr>
            <p:ph idx="1"/>
          </p:nvPr>
        </p:nvSpPr>
        <p:spPr/>
        <p:txBody>
          <a:bodyPr>
            <a:normAutofit/>
          </a:bodyPr>
          <a:lstStyle/>
          <a:p>
            <a:pPr>
              <a:buNone/>
            </a:pPr>
            <a:r>
              <a:rPr lang="en-PH" sz="4800" b="1" dirty="0" smtClean="0">
                <a:solidFill>
                  <a:srgbClr val="7030A0"/>
                </a:solidFill>
              </a:rPr>
              <a:t>         </a:t>
            </a:r>
            <a:endParaRPr lang="en-PH" sz="4800" b="1" dirty="0">
              <a:solidFill>
                <a:srgbClr val="7030A0"/>
              </a:solidFill>
            </a:endParaRPr>
          </a:p>
        </p:txBody>
      </p:sp>
      <p:pic>
        <p:nvPicPr>
          <p:cNvPr id="8" name="Picture 7" descr="Skull-Image.jpg"/>
          <p:cNvPicPr>
            <a:picLocks noChangeAspect="1"/>
          </p:cNvPicPr>
          <p:nvPr/>
        </p:nvPicPr>
        <p:blipFill>
          <a:blip r:embed="rId2" cstate="print">
            <a:clrChange>
              <a:clrFrom>
                <a:srgbClr val="14110A"/>
              </a:clrFrom>
              <a:clrTo>
                <a:srgbClr val="14110A">
                  <a:alpha val="0"/>
                </a:srgbClr>
              </a:clrTo>
            </a:clrChange>
          </a:blip>
          <a:stretch>
            <a:fillRect/>
          </a:stretch>
        </p:blipFill>
        <p:spPr>
          <a:xfrm>
            <a:off x="1600200" y="609599"/>
            <a:ext cx="2590799" cy="3505201"/>
          </a:xfrm>
          <a:prstGeom prst="rect">
            <a:avLst/>
          </a:prstGeom>
        </p:spPr>
      </p:pic>
      <p:sp>
        <p:nvSpPr>
          <p:cNvPr id="9" name="Rectangle 8"/>
          <p:cNvSpPr/>
          <p:nvPr/>
        </p:nvSpPr>
        <p:spPr>
          <a:xfrm>
            <a:off x="1403821" y="5275660"/>
            <a:ext cx="6336350" cy="923330"/>
          </a:xfrm>
          <a:prstGeom prst="rect">
            <a:avLst/>
          </a:prstGeom>
          <a:noFill/>
        </p:spPr>
        <p:txBody>
          <a:bodyPr wrap="square" lIns="91440" tIns="45720" rIns="91440" bIns="45720">
            <a:spAutoFit/>
          </a:bodyPr>
          <a:lstStyle/>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 name="Picture 9" descr="images (9).jpg"/>
          <p:cNvPicPr>
            <a:picLocks noChangeAspect="1"/>
          </p:cNvPicPr>
          <p:nvPr/>
        </p:nvPicPr>
        <p:blipFill>
          <a:blip r:embed="rId3" cstate="print"/>
          <a:stretch>
            <a:fillRect/>
          </a:stretch>
        </p:blipFill>
        <p:spPr>
          <a:xfrm>
            <a:off x="5715000" y="457200"/>
            <a:ext cx="2971800" cy="5943600"/>
          </a:xfrm>
          <a:prstGeom prst="rect">
            <a:avLst/>
          </a:prstGeom>
        </p:spPr>
      </p:pic>
      <p:sp>
        <p:nvSpPr>
          <p:cNvPr id="11" name="Rectangle 10"/>
          <p:cNvSpPr/>
          <p:nvPr/>
        </p:nvSpPr>
        <p:spPr>
          <a:xfrm>
            <a:off x="381000" y="4267200"/>
            <a:ext cx="5181600" cy="1754326"/>
          </a:xfrm>
          <a:prstGeom prst="rect">
            <a:avLst/>
          </a:prstGeom>
          <a:noFill/>
        </p:spPr>
        <p:txBody>
          <a:bodyPr wrap="square" lIns="91440" tIns="45720" rIns="91440" bIns="45720">
            <a:spAutoFit/>
          </a:bodyPr>
          <a:lstStyle/>
          <a:p>
            <a:pPr algn="ctr"/>
            <a:r>
              <a:rPr lang="en-US" sz="54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SKELETAL SYSTEM</a:t>
            </a:r>
            <a:endParaRPr lang="en-US" sz="5400" b="1" cap="all" spc="0"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876800"/>
          </a:xfrm>
        </p:spPr>
        <p:txBody>
          <a:bodyPr/>
          <a:lstStyle/>
          <a:p>
            <a:pPr algn="ctr"/>
            <a:r>
              <a:rPr lang="en-PH" b="1" dirty="0" smtClean="0">
                <a:solidFill>
                  <a:srgbClr val="7030A0"/>
                </a:solidFill>
              </a:rPr>
              <a:t>The axis has a large, strong neural spine. The </a:t>
            </a:r>
            <a:r>
              <a:rPr lang="en-PH" b="1" dirty="0" err="1" smtClean="0">
                <a:solidFill>
                  <a:srgbClr val="7030A0"/>
                </a:solidFill>
              </a:rPr>
              <a:t>centrum</a:t>
            </a:r>
            <a:r>
              <a:rPr lang="en-PH" b="1" dirty="0" smtClean="0">
                <a:solidFill>
                  <a:srgbClr val="7030A0"/>
                </a:solidFill>
              </a:rPr>
              <a:t> is small and has become modified to bear the </a:t>
            </a:r>
            <a:r>
              <a:rPr lang="en-PH" b="1" dirty="0" err="1" smtClean="0">
                <a:solidFill>
                  <a:srgbClr val="7030A0"/>
                </a:solidFill>
              </a:rPr>
              <a:t>odontoid</a:t>
            </a:r>
            <a:r>
              <a:rPr lang="en-PH" b="1" dirty="0" smtClean="0">
                <a:solidFill>
                  <a:srgbClr val="7030A0"/>
                </a:solidFill>
              </a:rPr>
              <a:t> process (a tooth-like projection) on its upper surface. The </a:t>
            </a:r>
            <a:r>
              <a:rPr lang="en-PH" b="1" dirty="0" err="1" smtClean="0">
                <a:solidFill>
                  <a:srgbClr val="7030A0"/>
                </a:solidFill>
              </a:rPr>
              <a:t>odontoid</a:t>
            </a:r>
            <a:r>
              <a:rPr lang="en-PH" b="1" dirty="0" smtClean="0">
                <a:solidFill>
                  <a:srgbClr val="7030A0"/>
                </a:solidFill>
              </a:rPr>
              <a:t> process fits against the facet in the anterior arch of the atlas. This forms a pivot joint or axis, around which the atlas (together with the skull) can rotate, so allowing the head to turn from side to side.</a:t>
            </a:r>
            <a:endParaRPr lang="en-PH" b="1" dirty="0">
              <a:solidFill>
                <a:srgbClr val="7030A0"/>
              </a:solidFill>
            </a:endParaRPr>
          </a:p>
        </p:txBody>
      </p:sp>
      <p:sp>
        <p:nvSpPr>
          <p:cNvPr id="3" name="Title 2"/>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en-PH"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CERVICAL VERTEBRA (AXIS)</a:t>
            </a:r>
            <a:endParaRPr lang="en-PH"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00600"/>
          </a:xfrm>
        </p:spPr>
        <p:txBody>
          <a:bodyPr/>
          <a:lstStyle/>
          <a:p>
            <a:pPr algn="ctr"/>
            <a:r>
              <a:rPr lang="en-PH" dirty="0" smtClean="0">
                <a:solidFill>
                  <a:srgbClr val="7030A0"/>
                </a:solidFill>
              </a:rPr>
              <a:t>The atlas is the </a:t>
            </a:r>
            <a:r>
              <a:rPr lang="en-PH" b="1" dirty="0" smtClean="0">
                <a:solidFill>
                  <a:srgbClr val="7030A0"/>
                </a:solidFill>
              </a:rPr>
              <a:t>first neck vertebra</a:t>
            </a:r>
            <a:r>
              <a:rPr lang="en-PH" dirty="0" smtClean="0">
                <a:solidFill>
                  <a:srgbClr val="7030A0"/>
                </a:solidFill>
              </a:rPr>
              <a:t> and supports the skull. It is </a:t>
            </a:r>
            <a:r>
              <a:rPr lang="en-PH" b="1" dirty="0" smtClean="0">
                <a:solidFill>
                  <a:srgbClr val="7030A0"/>
                </a:solidFill>
              </a:rPr>
              <a:t>ring-shaped</a:t>
            </a:r>
            <a:r>
              <a:rPr lang="en-PH" dirty="0" smtClean="0">
                <a:solidFill>
                  <a:srgbClr val="7030A0"/>
                </a:solidFill>
              </a:rPr>
              <a:t> and has </a:t>
            </a:r>
            <a:r>
              <a:rPr lang="en-PH" b="1" dirty="0" smtClean="0">
                <a:solidFill>
                  <a:srgbClr val="7030A0"/>
                </a:solidFill>
              </a:rPr>
              <a:t>no </a:t>
            </a:r>
            <a:r>
              <a:rPr lang="en-PH" b="1" dirty="0" err="1" smtClean="0">
                <a:solidFill>
                  <a:srgbClr val="7030A0"/>
                </a:solidFill>
              </a:rPr>
              <a:t>centrum</a:t>
            </a:r>
            <a:r>
              <a:rPr lang="en-PH" dirty="0" smtClean="0">
                <a:solidFill>
                  <a:srgbClr val="7030A0"/>
                </a:solidFill>
              </a:rPr>
              <a:t>. A </a:t>
            </a:r>
            <a:r>
              <a:rPr lang="en-PH" b="1" dirty="0" smtClean="0">
                <a:solidFill>
                  <a:srgbClr val="7030A0"/>
                </a:solidFill>
              </a:rPr>
              <a:t>neural spine is absent</a:t>
            </a:r>
            <a:r>
              <a:rPr lang="en-PH" dirty="0" smtClean="0">
                <a:solidFill>
                  <a:srgbClr val="7030A0"/>
                </a:solidFill>
              </a:rPr>
              <a:t>. The atlas consists </a:t>
            </a:r>
            <a:r>
              <a:rPr lang="en-PH" dirty="0" err="1" smtClean="0">
                <a:solidFill>
                  <a:srgbClr val="7030A0"/>
                </a:solidFill>
              </a:rPr>
              <a:t>of</a:t>
            </a:r>
            <a:r>
              <a:rPr lang="en-PH" b="1" dirty="0" err="1" smtClean="0">
                <a:solidFill>
                  <a:srgbClr val="7030A0"/>
                </a:solidFill>
              </a:rPr>
              <a:t>posterior</a:t>
            </a:r>
            <a:r>
              <a:rPr lang="en-PH" b="1" dirty="0" smtClean="0">
                <a:solidFill>
                  <a:srgbClr val="7030A0"/>
                </a:solidFill>
              </a:rPr>
              <a:t> and anterior neural arches</a:t>
            </a:r>
            <a:r>
              <a:rPr lang="en-PH" dirty="0" smtClean="0">
                <a:solidFill>
                  <a:srgbClr val="7030A0"/>
                </a:solidFill>
              </a:rPr>
              <a:t> and </a:t>
            </a:r>
            <a:r>
              <a:rPr lang="en-PH" b="1" dirty="0" smtClean="0">
                <a:solidFill>
                  <a:srgbClr val="7030A0"/>
                </a:solidFill>
              </a:rPr>
              <a:t>2 short transverse processes</a:t>
            </a:r>
            <a:r>
              <a:rPr lang="en-PH" dirty="0" smtClean="0">
                <a:solidFill>
                  <a:srgbClr val="7030A0"/>
                </a:solidFill>
              </a:rPr>
              <a:t>. The </a:t>
            </a:r>
            <a:r>
              <a:rPr lang="en-PH" b="1" dirty="0" smtClean="0">
                <a:solidFill>
                  <a:srgbClr val="7030A0"/>
                </a:solidFill>
              </a:rPr>
              <a:t>spinal foramen (neural canal) is very large</a:t>
            </a:r>
            <a:r>
              <a:rPr lang="en-PH" dirty="0" smtClean="0">
                <a:solidFill>
                  <a:srgbClr val="7030A0"/>
                </a:solidFill>
              </a:rPr>
              <a:t>. The </a:t>
            </a:r>
            <a:r>
              <a:rPr lang="en-PH" b="1" dirty="0" smtClean="0">
                <a:solidFill>
                  <a:srgbClr val="7030A0"/>
                </a:solidFill>
              </a:rPr>
              <a:t>2 occipital </a:t>
            </a:r>
            <a:r>
              <a:rPr lang="en-PH" b="1" dirty="0" err="1" smtClean="0">
                <a:solidFill>
                  <a:srgbClr val="7030A0"/>
                </a:solidFill>
              </a:rPr>
              <a:t>condyles</a:t>
            </a:r>
            <a:r>
              <a:rPr lang="en-PH" dirty="0" err="1" smtClean="0">
                <a:solidFill>
                  <a:srgbClr val="7030A0"/>
                </a:solidFill>
              </a:rPr>
              <a:t>of</a:t>
            </a:r>
            <a:r>
              <a:rPr lang="en-PH" dirty="0" smtClean="0">
                <a:solidFill>
                  <a:srgbClr val="7030A0"/>
                </a:solidFill>
              </a:rPr>
              <a:t> the skull fit into the articulating facets on the upper surface of the atlas, on either side of the neural canal. On its lower surface (inferior) surface the atlas has</a:t>
            </a:r>
            <a:r>
              <a:rPr lang="en-PH" b="1" dirty="0" smtClean="0">
                <a:solidFill>
                  <a:srgbClr val="7030A0"/>
                </a:solidFill>
              </a:rPr>
              <a:t>2 </a:t>
            </a:r>
            <a:r>
              <a:rPr lang="en-PH" b="1" dirty="0" err="1" smtClean="0">
                <a:solidFill>
                  <a:srgbClr val="7030A0"/>
                </a:solidFill>
              </a:rPr>
              <a:t>articular</a:t>
            </a:r>
            <a:r>
              <a:rPr lang="en-PH" b="1" dirty="0" smtClean="0">
                <a:solidFill>
                  <a:srgbClr val="7030A0"/>
                </a:solidFill>
              </a:rPr>
              <a:t> surfaces</a:t>
            </a:r>
            <a:r>
              <a:rPr lang="en-PH" dirty="0" smtClean="0">
                <a:solidFill>
                  <a:srgbClr val="7030A0"/>
                </a:solidFill>
              </a:rPr>
              <a:t> for articulation with the axis.</a:t>
            </a:r>
            <a:endParaRPr lang="en-PH" dirty="0">
              <a:solidFill>
                <a:srgbClr val="7030A0"/>
              </a:solidFill>
            </a:endParaRPr>
          </a:p>
        </p:txBody>
      </p:sp>
      <p:sp>
        <p:nvSpPr>
          <p:cNvPr id="3" name="Title 2"/>
          <p:cNvSpPr>
            <a:spLocks noGrp="1"/>
          </p:cNvSpPr>
          <p:nvPr>
            <p:ph type="title"/>
          </p:nvPr>
        </p:nvSpPr>
        <p:spPr>
          <a:xfrm>
            <a:off x="457200" y="0"/>
            <a:ext cx="8229600" cy="1371600"/>
          </a:xfrm>
        </p:spPr>
        <p:txBody>
          <a:bodyPr/>
          <a:lstStyle/>
          <a:p>
            <a:r>
              <a:rPr lang="en-PH"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Cervical vertebrae (atlas)</a:t>
            </a:r>
            <a:endParaRPr lang="en-PH"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543800" cy="1219200"/>
          </a:xfrm>
        </p:spPr>
        <p:txBody>
          <a:bodyPr>
            <a:normAutofit fontScale="90000"/>
          </a:bodyPr>
          <a:lstStyle/>
          <a:p>
            <a:r>
              <a:rPr lang="en-PH" dirty="0" smtClean="0">
                <a:solidFill>
                  <a:srgbClr val="7030A0"/>
                </a:solidFill>
              </a:rPr>
              <a:t>        </a:t>
            </a:r>
            <a:r>
              <a:rPr lang="en-PH" sz="4800" b="1" dirty="0" smtClean="0">
                <a:solidFill>
                  <a:srgbClr val="7030A0"/>
                </a:solidFill>
              </a:rPr>
              <a:t>THORACIC VERTEBRAE</a:t>
            </a:r>
            <a:endParaRPr lang="en-PH" sz="4800" b="1" dirty="0">
              <a:solidFill>
                <a:srgbClr val="7030A0"/>
              </a:solidFill>
            </a:endParaRPr>
          </a:p>
        </p:txBody>
      </p:sp>
      <p:sp>
        <p:nvSpPr>
          <p:cNvPr id="3" name="Content Placeholder 2"/>
          <p:cNvSpPr>
            <a:spLocks noGrp="1"/>
          </p:cNvSpPr>
          <p:nvPr>
            <p:ph sz="half" idx="1"/>
          </p:nvPr>
        </p:nvSpPr>
        <p:spPr/>
        <p:txBody>
          <a:bodyPr>
            <a:normAutofit fontScale="92500"/>
          </a:bodyPr>
          <a:lstStyle/>
          <a:p>
            <a:pPr algn="ctr"/>
            <a:r>
              <a:rPr lang="en-PH" dirty="0" smtClean="0">
                <a:solidFill>
                  <a:srgbClr val="FF0066"/>
                </a:solidFill>
              </a:rPr>
              <a:t>It should be noted that all vertebrae are dorsal, although only 12 are thoracic. The 12 vertebrae of the thorax bear the ribs. The T1 vertebra (like C.V.7) is transitional in appearance. T2 to 8 vertebra are typical thoracic vertebrae with a kidney shaped body (fig. </a:t>
            </a:r>
            <a:r>
              <a:rPr lang="en-PH" dirty="0" smtClean="0">
                <a:solidFill>
                  <a:srgbClr val="FF0066"/>
                </a:solidFill>
                <a:hlinkClick r:id="rId2"/>
              </a:rPr>
              <a:t>39-5</a:t>
            </a:r>
            <a:r>
              <a:rPr lang="en-PH" dirty="0" smtClean="0">
                <a:solidFill>
                  <a:srgbClr val="FF0066"/>
                </a:solidFill>
              </a:rPr>
              <a:t>).</a:t>
            </a:r>
            <a:endParaRPr lang="en-PH" dirty="0">
              <a:solidFill>
                <a:srgbClr val="FF0066"/>
              </a:solidFill>
            </a:endParaRPr>
          </a:p>
        </p:txBody>
      </p:sp>
      <p:sp>
        <p:nvSpPr>
          <p:cNvPr id="4" name="Content Placeholder 3"/>
          <p:cNvSpPr>
            <a:spLocks noGrp="1"/>
          </p:cNvSpPr>
          <p:nvPr>
            <p:ph sz="half" idx="2"/>
          </p:nvPr>
        </p:nvSpPr>
        <p:spPr/>
        <p:txBody>
          <a:bodyPr>
            <a:normAutofit fontScale="92500"/>
          </a:bodyPr>
          <a:lstStyle/>
          <a:p>
            <a:endParaRPr lang="en-P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rgbClr val="FF0066"/>
                </a:solidFill>
              </a:rPr>
              <a:t>    </a:t>
            </a:r>
            <a:r>
              <a:rPr lang="en-PH" dirty="0" smtClean="0">
                <a:solidFill>
                  <a:schemeClr val="accent4">
                    <a:lumMod val="75000"/>
                  </a:schemeClr>
                </a:solidFill>
              </a:rPr>
              <a:t>PARTS OF SKELETAL SYSTEM</a:t>
            </a:r>
            <a:endParaRPr lang="en-PH" dirty="0">
              <a:solidFill>
                <a:schemeClr val="accent4">
                  <a:lumMod val="75000"/>
                </a:schemeClr>
              </a:solidFill>
            </a:endParaRPr>
          </a:p>
        </p:txBody>
      </p:sp>
      <p:pic>
        <p:nvPicPr>
          <p:cNvPr id="5" name="Content Placeholder 4" descr="skell.jpg"/>
          <p:cNvPicPr>
            <a:picLocks noGrp="1" noChangeAspect="1"/>
          </p:cNvPicPr>
          <p:nvPr>
            <p:ph sz="half" idx="1"/>
          </p:nvPr>
        </p:nvPicPr>
        <p:blipFill>
          <a:blip r:embed="rId2" cstate="print"/>
          <a:stretch>
            <a:fillRect/>
          </a:stretch>
        </p:blipFill>
        <p:spPr>
          <a:xfrm>
            <a:off x="533400" y="1524000"/>
            <a:ext cx="4114800" cy="4682336"/>
          </a:xfrm>
        </p:spPr>
      </p:pic>
      <p:sp>
        <p:nvSpPr>
          <p:cNvPr id="4" name="Content Placeholder 3"/>
          <p:cNvSpPr>
            <a:spLocks noGrp="1"/>
          </p:cNvSpPr>
          <p:nvPr>
            <p:ph sz="half" idx="2"/>
          </p:nvPr>
        </p:nvSpPr>
        <p:spPr/>
        <p:txBody>
          <a:bodyPr>
            <a:normAutofit fontScale="92500" lnSpcReduction="20000"/>
          </a:bodyPr>
          <a:lstStyle/>
          <a:p>
            <a:r>
              <a:rPr lang="en-PH" sz="7100" dirty="0" smtClean="0">
                <a:solidFill>
                  <a:srgbClr val="FF0066"/>
                </a:solidFill>
              </a:rPr>
              <a:t>Skull:</a:t>
            </a:r>
          </a:p>
          <a:p>
            <a:r>
              <a:rPr lang="en-PH" dirty="0" smtClean="0">
                <a:solidFill>
                  <a:srgbClr val="FF0066"/>
                </a:solidFill>
              </a:rPr>
              <a:t> it occurs in the head with total 29 bones. Skull has four parts – cranium, face, bones of middle ear and hyoid.</a:t>
            </a:r>
          </a:p>
          <a:p>
            <a:r>
              <a:rPr lang="en-PH" dirty="0" smtClean="0">
                <a:solidFill>
                  <a:srgbClr val="FF0066"/>
                </a:solidFill>
              </a:rPr>
              <a:t>Cranium: 8 bones</a:t>
            </a:r>
          </a:p>
          <a:p>
            <a:r>
              <a:rPr lang="en-PH" dirty="0" smtClean="0">
                <a:solidFill>
                  <a:srgbClr val="FF0066"/>
                </a:solidFill>
              </a:rPr>
              <a:t>Face: 14 bones</a:t>
            </a:r>
          </a:p>
          <a:p>
            <a:r>
              <a:rPr lang="en-PH" dirty="0" smtClean="0">
                <a:solidFill>
                  <a:srgbClr val="FF0066"/>
                </a:solidFill>
              </a:rPr>
              <a:t>Bones of middle ear: 6 bones</a:t>
            </a:r>
          </a:p>
          <a:p>
            <a:r>
              <a:rPr lang="en-PH" dirty="0" smtClean="0">
                <a:solidFill>
                  <a:srgbClr val="FF0066"/>
                </a:solidFill>
              </a:rPr>
              <a:t>Hyoid: 1 bone</a:t>
            </a:r>
          </a:p>
          <a:p>
            <a:endParaRPr lang="en-PH"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 (17).jpg"/>
          <p:cNvPicPr>
            <a:picLocks noGrp="1" noChangeAspect="1"/>
          </p:cNvPicPr>
          <p:nvPr>
            <p:ph sz="quarter" idx="1"/>
          </p:nvPr>
        </p:nvPicPr>
        <p:blipFill>
          <a:blip r:embed="rId2" cstate="print"/>
          <a:stretch>
            <a:fillRect/>
          </a:stretch>
        </p:blipFill>
        <p:spPr>
          <a:xfrm>
            <a:off x="685800" y="685800"/>
            <a:ext cx="4572000" cy="5638800"/>
          </a:xfrm>
        </p:spPr>
      </p:pic>
      <p:sp>
        <p:nvSpPr>
          <p:cNvPr id="3" name="Text Placeholder 2"/>
          <p:cNvSpPr>
            <a:spLocks noGrp="1"/>
          </p:cNvSpPr>
          <p:nvPr>
            <p:ph type="body" idx="2"/>
          </p:nvPr>
        </p:nvSpPr>
        <p:spPr>
          <a:xfrm>
            <a:off x="5257800" y="1600200"/>
            <a:ext cx="3508248" cy="4724400"/>
          </a:xfrm>
        </p:spPr>
        <p:txBody>
          <a:bodyPr>
            <a:noAutofit/>
          </a:bodyPr>
          <a:lstStyle/>
          <a:p>
            <a:pPr algn="ctr"/>
            <a:r>
              <a:rPr lang="en-PH" sz="1800" b="1" dirty="0" smtClean="0">
                <a:solidFill>
                  <a:srgbClr val="FFFF00"/>
                </a:solidFill>
              </a:rPr>
              <a:t>they are 12 pairs of bony bars that extend from thoracic vertebrae towards the sternum. First seven pairs are true ribs as they are attached to sternum directly. Next three are </a:t>
            </a:r>
            <a:r>
              <a:rPr lang="en-PH" sz="1800" b="1" dirty="0" err="1" smtClean="0">
                <a:solidFill>
                  <a:srgbClr val="FFFF00"/>
                </a:solidFill>
              </a:rPr>
              <a:t>vertebrochondral</a:t>
            </a:r>
            <a:r>
              <a:rPr lang="en-PH" sz="1800" b="1" dirty="0" smtClean="0">
                <a:solidFill>
                  <a:srgbClr val="FFFF00"/>
                </a:solidFill>
              </a:rPr>
              <a:t> or false ribs as they are attached to costal cartilage of seventh. 11</a:t>
            </a:r>
            <a:r>
              <a:rPr lang="en-PH" sz="1800" b="1" baseline="30000" dirty="0" smtClean="0">
                <a:solidFill>
                  <a:srgbClr val="FFFF00"/>
                </a:solidFill>
              </a:rPr>
              <a:t>thth</a:t>
            </a:r>
            <a:r>
              <a:rPr lang="en-PH" sz="1800" b="1" dirty="0" smtClean="0">
                <a:solidFill>
                  <a:srgbClr val="FFFF00"/>
                </a:solidFill>
              </a:rPr>
              <a:t> pairs of ribs are imperfectly formed and do not reach the sternum and hence called floating ribs. and 12</a:t>
            </a:r>
          </a:p>
          <a:p>
            <a:pPr algn="ctr"/>
            <a:r>
              <a:rPr lang="en-PH" sz="1800" dirty="0" smtClean="0"/>
              <a:t/>
            </a:r>
            <a:br>
              <a:rPr lang="en-PH" sz="1800" dirty="0" smtClean="0"/>
            </a:br>
            <a:endParaRPr lang="en-PH" sz="1800" dirty="0"/>
          </a:p>
        </p:txBody>
      </p:sp>
      <p:sp>
        <p:nvSpPr>
          <p:cNvPr id="4" name="Title 3"/>
          <p:cNvSpPr>
            <a:spLocks noGrp="1"/>
          </p:cNvSpPr>
          <p:nvPr>
            <p:ph type="title"/>
          </p:nvPr>
        </p:nvSpPr>
        <p:spPr>
          <a:xfrm>
            <a:off x="5410200" y="457200"/>
            <a:ext cx="3352800" cy="1066800"/>
          </a:xfrm>
        </p:spPr>
        <p:txBody>
          <a:bodyPr>
            <a:noAutofit/>
          </a:bodyPr>
          <a:lstStyle/>
          <a:p>
            <a:r>
              <a:rPr lang="en-PH" sz="7200" dirty="0" smtClean="0">
                <a:solidFill>
                  <a:srgbClr val="7030A0"/>
                </a:solidFill>
              </a:rPr>
              <a:t>RIBS</a:t>
            </a:r>
            <a:endParaRPr lang="en-PH" sz="72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457200"/>
            <a:ext cx="3962400" cy="1066800"/>
          </a:xfrm>
        </p:spPr>
        <p:txBody>
          <a:bodyPr>
            <a:normAutofit/>
          </a:bodyPr>
          <a:lstStyle/>
          <a:p>
            <a:r>
              <a:rPr lang="en-PH" sz="6000" dirty="0" smtClean="0">
                <a:solidFill>
                  <a:srgbClr val="00B0F0"/>
                </a:solidFill>
              </a:rPr>
              <a:t>STERNUM</a:t>
            </a:r>
            <a:endParaRPr lang="en-PH" sz="6000" dirty="0">
              <a:solidFill>
                <a:srgbClr val="00B0F0"/>
              </a:solidFill>
            </a:endParaRPr>
          </a:p>
        </p:txBody>
      </p:sp>
      <p:pic>
        <p:nvPicPr>
          <p:cNvPr id="5" name="Picture Placeholder 4" descr="images (18).jpg"/>
          <p:cNvPicPr>
            <a:picLocks noGrp="1" noChangeAspect="1"/>
          </p:cNvPicPr>
          <p:nvPr>
            <p:ph type="pic" idx="1"/>
          </p:nvPr>
        </p:nvPicPr>
        <p:blipFill>
          <a:blip r:embed="rId2" cstate="print"/>
          <a:srcRect t="19254" b="19254"/>
          <a:stretch>
            <a:fillRect/>
          </a:stretch>
        </p:blipFill>
        <p:spPr>
          <a:xfrm>
            <a:off x="457200" y="457200"/>
            <a:ext cx="4343400" cy="5562600"/>
          </a:xfrm>
        </p:spPr>
      </p:pic>
      <p:sp>
        <p:nvSpPr>
          <p:cNvPr id="4" name="Text Placeholder 3"/>
          <p:cNvSpPr>
            <a:spLocks noGrp="1"/>
          </p:cNvSpPr>
          <p:nvPr>
            <p:ph type="body" sz="half" idx="2"/>
          </p:nvPr>
        </p:nvSpPr>
        <p:spPr>
          <a:xfrm>
            <a:off x="4724400" y="1600200"/>
            <a:ext cx="3962400" cy="4419600"/>
          </a:xfrm>
        </p:spPr>
        <p:txBody>
          <a:bodyPr/>
          <a:lstStyle/>
          <a:p>
            <a:r>
              <a:rPr lang="en-PH" sz="4000" dirty="0" smtClean="0">
                <a:solidFill>
                  <a:srgbClr val="FF0066"/>
                </a:solidFill>
              </a:rPr>
              <a:t>Sternum or breast-bone:   it is a flat, narrow but about 15 cm long dagger-like </a:t>
            </a:r>
            <a:r>
              <a:rPr lang="en-PH" dirty="0" smtClean="0"/>
              <a:t>bone present in the middle front part.</a:t>
            </a:r>
            <a:endParaRPr lang="en-P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457200"/>
            <a:ext cx="4572000" cy="1066800"/>
          </a:xfrm>
        </p:spPr>
        <p:txBody>
          <a:bodyPr>
            <a:normAutofit/>
          </a:bodyPr>
          <a:lstStyle/>
          <a:p>
            <a:r>
              <a:rPr lang="en-PH" sz="3600" dirty="0" smtClean="0">
                <a:solidFill>
                  <a:srgbClr val="00FF00"/>
                </a:solidFill>
              </a:rPr>
              <a:t>PECTURAL GIRDLE</a:t>
            </a:r>
            <a:endParaRPr lang="en-PH" sz="3600" dirty="0">
              <a:solidFill>
                <a:srgbClr val="00FF00"/>
              </a:solidFill>
            </a:endParaRPr>
          </a:p>
        </p:txBody>
      </p:sp>
      <p:pic>
        <p:nvPicPr>
          <p:cNvPr id="5" name="Picture Placeholder 4" descr="images (19).jpg"/>
          <p:cNvPicPr>
            <a:picLocks noGrp="1" noChangeAspect="1"/>
          </p:cNvPicPr>
          <p:nvPr>
            <p:ph type="pic" idx="1"/>
          </p:nvPr>
        </p:nvPicPr>
        <p:blipFill>
          <a:blip r:embed="rId3" cstate="print"/>
          <a:srcRect l="9470" r="9470"/>
          <a:stretch>
            <a:fillRect/>
          </a:stretch>
        </p:blipFill>
        <p:spPr>
          <a:xfrm>
            <a:off x="457200" y="457200"/>
            <a:ext cx="3657600" cy="5562600"/>
          </a:xfrm>
        </p:spPr>
      </p:pic>
      <p:sp>
        <p:nvSpPr>
          <p:cNvPr id="4" name="Text Placeholder 3"/>
          <p:cNvSpPr>
            <a:spLocks noGrp="1"/>
          </p:cNvSpPr>
          <p:nvPr>
            <p:ph type="body" sz="half" idx="2"/>
          </p:nvPr>
        </p:nvSpPr>
        <p:spPr>
          <a:xfrm>
            <a:off x="4114800" y="1600200"/>
            <a:ext cx="4572000" cy="4419600"/>
          </a:xfrm>
        </p:spPr>
        <p:txBody>
          <a:bodyPr>
            <a:noAutofit/>
          </a:bodyPr>
          <a:lstStyle/>
          <a:p>
            <a:pPr algn="ctr"/>
            <a:r>
              <a:rPr lang="en-PH" sz="2400" dirty="0" smtClean="0">
                <a:solidFill>
                  <a:srgbClr val="FF0066"/>
                </a:solidFill>
              </a:rPr>
              <a:t> it consists of two halves, each with a clavicle and a scapula. Clavicle is twice-curved f-shaped thin elongated bone that extends from </a:t>
            </a:r>
            <a:r>
              <a:rPr lang="en-PH" sz="2400" dirty="0" err="1" smtClean="0">
                <a:solidFill>
                  <a:srgbClr val="FF0066"/>
                </a:solidFill>
              </a:rPr>
              <a:t>acromium</a:t>
            </a:r>
            <a:r>
              <a:rPr lang="en-PH" sz="2400" dirty="0" smtClean="0">
                <a:solidFill>
                  <a:srgbClr val="FF0066"/>
                </a:solidFill>
              </a:rPr>
              <a:t> process of scapula to </a:t>
            </a:r>
            <a:r>
              <a:rPr lang="en-PH" sz="2400" dirty="0" err="1" smtClean="0">
                <a:solidFill>
                  <a:srgbClr val="FF0066"/>
                </a:solidFill>
              </a:rPr>
              <a:t>manubrium</a:t>
            </a:r>
            <a:r>
              <a:rPr lang="en-PH" sz="2400" dirty="0" smtClean="0">
                <a:solidFill>
                  <a:srgbClr val="FF0066"/>
                </a:solidFill>
              </a:rPr>
              <a:t> part of sternum. Scapula is a thin curved triangular bone present on backside of thorax over second to seventh rib.</a:t>
            </a:r>
            <a:endParaRPr lang="en-PH" sz="2400" dirty="0">
              <a:solidFill>
                <a:srgbClr val="FF0066"/>
              </a:solidFill>
            </a:endParaRPr>
          </a:p>
        </p:txBody>
      </p:sp>
    </p:spTree>
  </p:cSld>
  <p:clrMapOvr>
    <a:masterClrMapping/>
  </p:clrMapOvr>
  <p:transition spd="slow" advTm="0">
    <p:wheel spokes="8"/>
    <p:sndAc>
      <p:stSnd>
        <p:snd r:embed="rId2" name="applaus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57200"/>
            <a:ext cx="3886200" cy="1066800"/>
          </a:xfrm>
        </p:spPr>
        <p:txBody>
          <a:bodyPr>
            <a:normAutofit/>
          </a:bodyPr>
          <a:lstStyle/>
          <a:p>
            <a:r>
              <a:rPr lang="en-PH" sz="4400" dirty="0" smtClean="0">
                <a:solidFill>
                  <a:srgbClr val="00B0F0"/>
                </a:solidFill>
              </a:rPr>
              <a:t>ARMS BONES</a:t>
            </a:r>
            <a:endParaRPr lang="en-PH" sz="4400" dirty="0">
              <a:solidFill>
                <a:srgbClr val="00B0F0"/>
              </a:solidFill>
            </a:endParaRPr>
          </a:p>
        </p:txBody>
      </p:sp>
      <p:pic>
        <p:nvPicPr>
          <p:cNvPr id="5" name="Picture Placeholder 4" descr="443450-1171-39.jpg"/>
          <p:cNvPicPr>
            <a:picLocks noGrp="1" noChangeAspect="1"/>
          </p:cNvPicPr>
          <p:nvPr>
            <p:ph type="pic" idx="1"/>
          </p:nvPr>
        </p:nvPicPr>
        <p:blipFill>
          <a:blip r:embed="rId2" cstate="print"/>
          <a:srcRect l="13730" r="13730"/>
          <a:stretch>
            <a:fillRect/>
          </a:stretch>
        </p:blipFill>
        <p:spPr>
          <a:xfrm>
            <a:off x="381000" y="457200"/>
            <a:ext cx="4572000" cy="5562600"/>
          </a:xfrm>
        </p:spPr>
      </p:pic>
      <p:sp>
        <p:nvSpPr>
          <p:cNvPr id="4" name="Text Placeholder 3"/>
          <p:cNvSpPr>
            <a:spLocks noGrp="1"/>
          </p:cNvSpPr>
          <p:nvPr>
            <p:ph type="body" sz="half" idx="2"/>
          </p:nvPr>
        </p:nvSpPr>
        <p:spPr>
          <a:xfrm>
            <a:off x="4953000" y="1600200"/>
            <a:ext cx="3733800" cy="4419600"/>
          </a:xfrm>
        </p:spPr>
        <p:txBody>
          <a:bodyPr>
            <a:normAutofit/>
          </a:bodyPr>
          <a:lstStyle/>
          <a:p>
            <a:r>
              <a:rPr lang="en-PH" sz="2400" dirty="0" smtClean="0">
                <a:solidFill>
                  <a:srgbClr val="00FF00"/>
                </a:solidFill>
              </a:rPr>
              <a:t>each upper limb has 30 bones - along </a:t>
            </a:r>
            <a:r>
              <a:rPr lang="en-PH" sz="2400" dirty="0" err="1" smtClean="0">
                <a:solidFill>
                  <a:srgbClr val="00FF00"/>
                </a:solidFill>
              </a:rPr>
              <a:t>humerus</a:t>
            </a:r>
            <a:r>
              <a:rPr lang="en-PH" sz="2400" dirty="0" smtClean="0">
                <a:solidFill>
                  <a:srgbClr val="00FF00"/>
                </a:solidFill>
              </a:rPr>
              <a:t> in upper arm, two long curved radius and ulna in fore-arm, 8 carpals in wrist, 5 metacarpals in palm and 14 phalanges in fingers.</a:t>
            </a:r>
            <a:endParaRPr lang="en-PH" sz="2400" dirty="0">
              <a:solidFill>
                <a:srgbClr val="00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457200"/>
            <a:ext cx="4038600" cy="1066800"/>
          </a:xfrm>
        </p:spPr>
        <p:txBody>
          <a:bodyPr>
            <a:normAutofit/>
          </a:bodyPr>
          <a:lstStyle/>
          <a:p>
            <a:r>
              <a:rPr lang="en-PH" sz="4000" dirty="0" smtClean="0">
                <a:solidFill>
                  <a:srgbClr val="00B0F0"/>
                </a:solidFill>
              </a:rPr>
              <a:t>PELVIC GIRDLE</a:t>
            </a:r>
            <a:endParaRPr lang="en-PH" sz="4000" dirty="0">
              <a:solidFill>
                <a:srgbClr val="00B0F0"/>
              </a:solidFill>
            </a:endParaRPr>
          </a:p>
        </p:txBody>
      </p:sp>
      <p:pic>
        <p:nvPicPr>
          <p:cNvPr id="5" name="Picture Placeholder 4" descr="IMG-0064.JPG"/>
          <p:cNvPicPr>
            <a:picLocks noGrp="1" noChangeAspect="1"/>
          </p:cNvPicPr>
          <p:nvPr>
            <p:ph type="pic" idx="1"/>
          </p:nvPr>
        </p:nvPicPr>
        <p:blipFill>
          <a:blip r:embed="rId2" cstate="print"/>
          <a:srcRect t="15348" b="15348"/>
          <a:stretch>
            <a:fillRect/>
          </a:stretch>
        </p:blipFill>
        <p:spPr>
          <a:xfrm>
            <a:off x="457200" y="457200"/>
            <a:ext cx="4343400" cy="5562600"/>
          </a:xfrm>
        </p:spPr>
      </p:pic>
      <p:sp>
        <p:nvSpPr>
          <p:cNvPr id="4" name="Text Placeholder 3"/>
          <p:cNvSpPr>
            <a:spLocks noGrp="1"/>
          </p:cNvSpPr>
          <p:nvPr>
            <p:ph type="body" sz="half" idx="2"/>
          </p:nvPr>
        </p:nvSpPr>
        <p:spPr>
          <a:xfrm>
            <a:off x="4724400" y="1600200"/>
            <a:ext cx="3962400" cy="4419600"/>
          </a:xfrm>
        </p:spPr>
        <p:txBody>
          <a:bodyPr>
            <a:normAutofit/>
          </a:bodyPr>
          <a:lstStyle/>
          <a:p>
            <a:r>
              <a:rPr lang="en-PH" sz="2400" dirty="0" smtClean="0">
                <a:solidFill>
                  <a:srgbClr val="FF0000"/>
                </a:solidFill>
              </a:rPr>
              <a:t> it is a trough like bony structure formed by union of two similar halves or hip bones with themselves anterior and with the sacrum </a:t>
            </a:r>
            <a:r>
              <a:rPr lang="en-PH" sz="2400" dirty="0" err="1" smtClean="0">
                <a:solidFill>
                  <a:srgbClr val="FF0000"/>
                </a:solidFill>
              </a:rPr>
              <a:t>posteriorly</a:t>
            </a:r>
            <a:r>
              <a:rPr lang="en-PH" sz="2400" dirty="0" smtClean="0">
                <a:solidFill>
                  <a:srgbClr val="FF0000"/>
                </a:solidFill>
              </a:rPr>
              <a:t>. Each </a:t>
            </a:r>
            <a:r>
              <a:rPr lang="en-PH" sz="2400" dirty="0" err="1" smtClean="0">
                <a:solidFill>
                  <a:srgbClr val="FF0000"/>
                </a:solidFill>
              </a:rPr>
              <a:t>innominate</a:t>
            </a:r>
            <a:r>
              <a:rPr lang="en-PH" sz="2400" dirty="0" smtClean="0">
                <a:solidFill>
                  <a:srgbClr val="FF0000"/>
                </a:solidFill>
              </a:rPr>
              <a:t> is formed by union of 3 bones – </a:t>
            </a:r>
            <a:r>
              <a:rPr lang="en-PH" sz="2400" dirty="0" err="1" smtClean="0">
                <a:solidFill>
                  <a:srgbClr val="FF0000"/>
                </a:solidFill>
              </a:rPr>
              <a:t>ischium</a:t>
            </a:r>
            <a:r>
              <a:rPr lang="en-PH" sz="2400" dirty="0" smtClean="0">
                <a:solidFill>
                  <a:srgbClr val="FF0000"/>
                </a:solidFill>
              </a:rPr>
              <a:t>, pubis and </a:t>
            </a:r>
            <a:r>
              <a:rPr lang="en-PH" sz="2400" dirty="0" err="1" smtClean="0">
                <a:solidFill>
                  <a:srgbClr val="FF0000"/>
                </a:solidFill>
              </a:rPr>
              <a:t>ilium</a:t>
            </a:r>
            <a:r>
              <a:rPr lang="en-PH" sz="2400" dirty="0" smtClean="0">
                <a:solidFill>
                  <a:srgbClr val="FF0000"/>
                </a:solidFill>
              </a:rPr>
              <a:t>.</a:t>
            </a:r>
            <a:endParaRPr lang="en-PH" sz="2400" dirty="0">
              <a:solidFill>
                <a:srgbClr val="FF0000"/>
              </a:solidFill>
            </a:endParaRPr>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457200"/>
            <a:ext cx="3505200" cy="1066800"/>
          </a:xfrm>
        </p:spPr>
        <p:txBody>
          <a:bodyPr>
            <a:normAutofit/>
          </a:bodyPr>
          <a:lstStyle/>
          <a:p>
            <a:r>
              <a:rPr lang="en-PH" sz="4400" dirty="0" smtClean="0">
                <a:solidFill>
                  <a:srgbClr val="7030A0"/>
                </a:solidFill>
              </a:rPr>
              <a:t>LEG BONES</a:t>
            </a:r>
            <a:endParaRPr lang="en-PH" sz="4400" dirty="0">
              <a:solidFill>
                <a:srgbClr val="7030A0"/>
              </a:solidFill>
            </a:endParaRPr>
          </a:p>
        </p:txBody>
      </p:sp>
      <p:pic>
        <p:nvPicPr>
          <p:cNvPr id="6" name="Picture Placeholder 5" descr="SuperStock_4102-34074.jpg"/>
          <p:cNvPicPr>
            <a:picLocks noGrp="1" noChangeAspect="1"/>
          </p:cNvPicPr>
          <p:nvPr>
            <p:ph type="pic" idx="1"/>
          </p:nvPr>
        </p:nvPicPr>
        <p:blipFill>
          <a:blip r:embed="rId2" cstate="print"/>
          <a:srcRect t="33407" b="33407"/>
          <a:stretch>
            <a:fillRect/>
          </a:stretch>
        </p:blipFill>
        <p:spPr>
          <a:xfrm>
            <a:off x="381000" y="457200"/>
            <a:ext cx="4648200" cy="5715000"/>
          </a:xfrm>
        </p:spPr>
        <p:style>
          <a:lnRef idx="1">
            <a:schemeClr val="accent4"/>
          </a:lnRef>
          <a:fillRef idx="2">
            <a:schemeClr val="accent4"/>
          </a:fillRef>
          <a:effectRef idx="1">
            <a:schemeClr val="accent4"/>
          </a:effectRef>
          <a:fontRef idx="minor">
            <a:schemeClr val="dk1"/>
          </a:fontRef>
        </p:style>
      </p:pic>
      <p:sp>
        <p:nvSpPr>
          <p:cNvPr id="4" name="Text Placeholder 3"/>
          <p:cNvSpPr>
            <a:spLocks noGrp="1"/>
          </p:cNvSpPr>
          <p:nvPr>
            <p:ph type="body" sz="half" idx="2"/>
          </p:nvPr>
        </p:nvSpPr>
        <p:spPr>
          <a:xfrm>
            <a:off x="5029199" y="1600200"/>
            <a:ext cx="3761509" cy="4419600"/>
          </a:xfrm>
        </p:spPr>
        <p:style>
          <a:lnRef idx="1">
            <a:schemeClr val="dk1"/>
          </a:lnRef>
          <a:fillRef idx="3">
            <a:schemeClr val="dk1"/>
          </a:fillRef>
          <a:effectRef idx="2">
            <a:schemeClr val="dk1"/>
          </a:effectRef>
          <a:fontRef idx="minor">
            <a:schemeClr val="lt1"/>
          </a:fontRef>
        </p:style>
        <p:txBody>
          <a:bodyPr>
            <a:normAutofit/>
          </a:bodyPr>
          <a:lstStyle/>
          <a:p>
            <a:r>
              <a:rPr lang="en-PH" sz="2800" b="1" dirty="0" smtClean="0">
                <a:solidFill>
                  <a:srgbClr val="FF0066"/>
                </a:solidFill>
              </a:rPr>
              <a:t>each lower limb has 30 bones – 1 femur, 1 patella, 1 tibia, 1 fibula, 7 </a:t>
            </a:r>
            <a:r>
              <a:rPr lang="en-PH" sz="2800" b="1" dirty="0" err="1" smtClean="0">
                <a:solidFill>
                  <a:srgbClr val="FF0066"/>
                </a:solidFill>
              </a:rPr>
              <a:t>tarsals</a:t>
            </a:r>
            <a:r>
              <a:rPr lang="en-PH" sz="2800" b="1" dirty="0" smtClean="0">
                <a:solidFill>
                  <a:srgbClr val="FF0066"/>
                </a:solidFill>
              </a:rPr>
              <a:t>, 5 metatarsals and 14 phalanges</a:t>
            </a:r>
            <a:endParaRPr lang="en-PH" sz="2800" b="1" dirty="0">
              <a:solidFill>
                <a:srgbClr val="FF0066"/>
              </a:solidFill>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2693-1-skeletal-system-pro-ii-nova.jpg"/>
          <p:cNvPicPr>
            <a:picLocks noGrp="1" noChangeAspect="1"/>
          </p:cNvPicPr>
          <p:nvPr>
            <p:ph type="pic" idx="1"/>
          </p:nvPr>
        </p:nvPicPr>
        <p:blipFill>
          <a:blip r:embed="rId2" cstate="print"/>
          <a:srcRect t="3797" b="3797"/>
          <a:stretch>
            <a:fillRect/>
          </a:stretch>
        </p:blipFill>
        <p:spPr>
          <a:xfrm>
            <a:off x="457200" y="304800"/>
            <a:ext cx="5181600" cy="6248400"/>
          </a:xfrm>
        </p:spPr>
      </p:pic>
      <p:sp>
        <p:nvSpPr>
          <p:cNvPr id="4" name="Text Placeholder 3"/>
          <p:cNvSpPr>
            <a:spLocks noGrp="1"/>
          </p:cNvSpPr>
          <p:nvPr>
            <p:ph type="body" sz="half" idx="2"/>
          </p:nvPr>
        </p:nvSpPr>
        <p:spPr>
          <a:xfrm>
            <a:off x="3429000" y="457200"/>
            <a:ext cx="5334000" cy="5867400"/>
          </a:xfrm>
        </p:spPr>
        <p:txBody>
          <a:bodyPr>
            <a:noAutofit/>
          </a:bodyPr>
          <a:lstStyle/>
          <a:p>
            <a:pPr algn="ctr"/>
            <a:r>
              <a:rPr lang="en-PH" sz="4000" dirty="0" smtClean="0">
                <a:solidFill>
                  <a:srgbClr val="7030A0"/>
                </a:solidFill>
                <a:latin typeface="Chiller" pitchFamily="82" charset="0"/>
              </a:rPr>
              <a:t>Skeletal system is the system of bones, associated cartilages and joints of human body. Together these structures form the human skeleton. Skeleton can be defined as the hard framework of human body around which the entire body is built. </a:t>
            </a:r>
            <a:endParaRPr lang="en-PH" sz="4000" dirty="0">
              <a:solidFill>
                <a:srgbClr val="7030A0"/>
              </a:solidFill>
              <a:latin typeface="Chiller" pitchFamily="82" charset="0"/>
            </a:endParaRPr>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algn="ctr"/>
            <a:r>
              <a:rPr lang="en-PH" sz="4000" b="1" dirty="0" smtClean="0">
                <a:solidFill>
                  <a:srgbClr val="009900"/>
                </a:solidFill>
              </a:rPr>
              <a:t>Movements in vertebrates are performed by skeletal system and muscular system. Locomotion and movement of most external body parts are brought about by coordination of both the systems. </a:t>
            </a:r>
            <a:endParaRPr lang="en-PH" sz="4000" b="1" dirty="0">
              <a:solidFill>
                <a:srgbClr val="009900"/>
              </a:solidFill>
            </a:endParaRPr>
          </a:p>
        </p:txBody>
      </p:sp>
      <p:sp>
        <p:nvSpPr>
          <p:cNvPr id="3" name="Title 2"/>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Autofit/>
          </a:bodyPr>
          <a:lstStyle/>
          <a:p>
            <a:r>
              <a:rPr lang="en-PH" sz="4000" dirty="0" smtClean="0"/>
              <a:t>    </a:t>
            </a:r>
            <a:r>
              <a:rPr lang="en-PH" sz="4000" dirty="0" smtClean="0">
                <a:solidFill>
                  <a:srgbClr val="FFFF00"/>
                </a:solidFill>
              </a:rPr>
              <a:t>CONCLUSION ON PARTS AND             FUNCTION OF SKELETAL SYSTEM</a:t>
            </a:r>
            <a:endParaRPr lang="en-PH" sz="4000"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743200"/>
            <a:ext cx="8305800" cy="2099604"/>
          </a:xfrm>
        </p:spPr>
        <p:txBody>
          <a:bodyPr/>
          <a:lstStyle/>
          <a:p>
            <a:r>
              <a:rPr lang="en-PH" sz="4400" b="1" dirty="0" smtClean="0">
                <a:solidFill>
                  <a:srgbClr val="00B0F0"/>
                </a:solidFill>
              </a:rPr>
              <a:t>IT SERVE AS A FRAMEWORK IN OUR BODY TO PROTECT OUR BODY FROM SOME HARD 5THINGS AND GIVES US A BALANCE</a:t>
            </a:r>
            <a:endParaRPr lang="en-PH" sz="4400" b="1" dirty="0">
              <a:solidFill>
                <a:srgbClr val="00B0F0"/>
              </a:solidFill>
            </a:endParaRPr>
          </a:p>
        </p:txBody>
      </p:sp>
      <p:sp>
        <p:nvSpPr>
          <p:cNvPr id="3" name="Title 2"/>
          <p:cNvSpPr>
            <a:spLocks noGrp="1"/>
          </p:cNvSpPr>
          <p:nvPr>
            <p:ph type="ctrTitle"/>
          </p:nvPr>
        </p:nvSpPr>
        <p:spPr>
          <a:xfrm>
            <a:off x="457200" y="381000"/>
            <a:ext cx="8305800" cy="2057400"/>
          </a:xfrm>
        </p:spPr>
        <p:txBody>
          <a:bodyPr/>
          <a:lstStyle/>
          <a:p>
            <a:r>
              <a:rPr lang="en-PH" b="1" dirty="0" smtClean="0">
                <a:solidFill>
                  <a:srgbClr val="FF0066"/>
                </a:solidFill>
              </a:rPr>
              <a:t>IMPOTANCE OF SKELETAL SYSTEM</a:t>
            </a:r>
            <a:endParaRPr lang="en-PH" b="1" dirty="0">
              <a:solidFill>
                <a:srgbClr val="FF0066"/>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fontScale="92500"/>
          </a:bodyPr>
          <a:lstStyle/>
          <a:p>
            <a:r>
              <a:rPr lang="en-PH" dirty="0" smtClean="0">
                <a:solidFill>
                  <a:srgbClr val="00B050"/>
                </a:solidFill>
              </a:rPr>
              <a:t>Joel </a:t>
            </a:r>
            <a:r>
              <a:rPr lang="en-PH" dirty="0" err="1" smtClean="0">
                <a:solidFill>
                  <a:srgbClr val="00B050"/>
                </a:solidFill>
              </a:rPr>
              <a:t>DeLisa</a:t>
            </a:r>
            <a:r>
              <a:rPr lang="en-PH" dirty="0" smtClean="0">
                <a:solidFill>
                  <a:srgbClr val="00B050"/>
                </a:solidFill>
              </a:rPr>
              <a:t> and Walter C. </a:t>
            </a:r>
            <a:r>
              <a:rPr lang="en-PH" dirty="0" err="1" smtClean="0">
                <a:solidFill>
                  <a:srgbClr val="00B050"/>
                </a:solidFill>
              </a:rPr>
              <a:t>Stolov</a:t>
            </a:r>
            <a:r>
              <a:rPr lang="en-PH" dirty="0" smtClean="0">
                <a:solidFill>
                  <a:srgbClr val="00B050"/>
                </a:solidFill>
              </a:rPr>
              <a:t>, "Significant Body Systems," in: </a:t>
            </a:r>
            <a:r>
              <a:rPr lang="en-PH" i="1" dirty="0" smtClean="0">
                <a:solidFill>
                  <a:srgbClr val="00B050"/>
                </a:solidFill>
              </a:rPr>
              <a:t>Handbook of Severe Disability</a:t>
            </a:r>
            <a:r>
              <a:rPr lang="en-PH" dirty="0" smtClean="0">
                <a:solidFill>
                  <a:srgbClr val="00B050"/>
                </a:solidFill>
              </a:rPr>
              <a:t>, edited by Walter C. </a:t>
            </a:r>
            <a:r>
              <a:rPr lang="en-PH" dirty="0" err="1" smtClean="0">
                <a:solidFill>
                  <a:srgbClr val="00B050"/>
                </a:solidFill>
              </a:rPr>
              <a:t>Stolov</a:t>
            </a:r>
            <a:r>
              <a:rPr lang="en-PH" dirty="0" smtClean="0">
                <a:solidFill>
                  <a:srgbClr val="00B050"/>
                </a:solidFill>
              </a:rPr>
              <a:t> and Michael R. </a:t>
            </a:r>
            <a:r>
              <a:rPr lang="en-PH" dirty="0" err="1" smtClean="0">
                <a:solidFill>
                  <a:srgbClr val="00B050"/>
                </a:solidFill>
              </a:rPr>
              <a:t>Clowers</a:t>
            </a:r>
            <a:r>
              <a:rPr lang="en-PH" dirty="0" smtClean="0">
                <a:solidFill>
                  <a:srgbClr val="00B050"/>
                </a:solidFill>
              </a:rPr>
              <a:t>. US Department of Education, Rehabilitation Services Administration, 1981, pages 19-30.</a:t>
            </a:r>
          </a:p>
          <a:p>
            <a:r>
              <a:rPr lang="en-PH" dirty="0" smtClean="0">
                <a:solidFill>
                  <a:srgbClr val="00B050"/>
                </a:solidFill>
              </a:rPr>
              <a:t>Catherine Parker Anthony and Gary A. </a:t>
            </a:r>
            <a:r>
              <a:rPr lang="en-PH" dirty="0" err="1" smtClean="0">
                <a:solidFill>
                  <a:srgbClr val="00B050"/>
                </a:solidFill>
              </a:rPr>
              <a:t>Thibodeau</a:t>
            </a:r>
            <a:r>
              <a:rPr lang="en-PH" dirty="0" smtClean="0">
                <a:solidFill>
                  <a:srgbClr val="00B050"/>
                </a:solidFill>
              </a:rPr>
              <a:t>, </a:t>
            </a:r>
            <a:r>
              <a:rPr lang="en-PH" i="1" dirty="0" smtClean="0">
                <a:solidFill>
                  <a:srgbClr val="00B050"/>
                </a:solidFill>
              </a:rPr>
              <a:t>Textbook of Anatomy &amp; Physiology</a:t>
            </a:r>
            <a:r>
              <a:rPr lang="en-PH" dirty="0" smtClean="0">
                <a:solidFill>
                  <a:srgbClr val="00B050"/>
                </a:solidFill>
              </a:rPr>
              <a:t>. St. Louis: Mosby, 1983, pages 328-346.</a:t>
            </a:r>
          </a:p>
          <a:p>
            <a:r>
              <a:rPr lang="en-PH" dirty="0" smtClean="0">
                <a:solidFill>
                  <a:srgbClr val="00B050"/>
                </a:solidFill>
                <a:hlinkClick r:id="rId2"/>
              </a:rPr>
              <a:t>Anatomy Clipart</a:t>
            </a:r>
            <a:r>
              <a:rPr lang="en-PH" dirty="0" smtClean="0">
                <a:solidFill>
                  <a:srgbClr val="00B050"/>
                </a:solidFill>
              </a:rPr>
              <a:t> (Designs4Free)</a:t>
            </a:r>
          </a:p>
          <a:p>
            <a:r>
              <a:rPr lang="en-PH" dirty="0" smtClean="0">
                <a:solidFill>
                  <a:srgbClr val="00B050"/>
                </a:solidFill>
              </a:rPr>
              <a:t>Dennis Kunkel, </a:t>
            </a:r>
            <a:r>
              <a:rPr lang="en-PH" dirty="0" smtClean="0">
                <a:solidFill>
                  <a:srgbClr val="00B050"/>
                </a:solidFill>
                <a:hlinkClick r:id="rId3"/>
              </a:rPr>
              <a:t>Electron Microscopy Gallery</a:t>
            </a:r>
            <a:endParaRPr lang="en-PH" dirty="0" smtClean="0">
              <a:solidFill>
                <a:srgbClr val="00B050"/>
              </a:solidFill>
            </a:endParaRPr>
          </a:p>
          <a:p>
            <a:r>
              <a:rPr lang="en-PH" dirty="0" smtClean="0">
                <a:solidFill>
                  <a:srgbClr val="00B050"/>
                </a:solidFill>
              </a:rPr>
              <a:t>J. </a:t>
            </a:r>
            <a:r>
              <a:rPr lang="en-PH" dirty="0" err="1" smtClean="0">
                <a:solidFill>
                  <a:srgbClr val="00B050"/>
                </a:solidFill>
              </a:rPr>
              <a:t>Crimando</a:t>
            </a:r>
            <a:r>
              <a:rPr lang="en-PH" dirty="0" smtClean="0">
                <a:solidFill>
                  <a:srgbClr val="00B050"/>
                </a:solidFill>
              </a:rPr>
              <a:t>, </a:t>
            </a:r>
            <a:r>
              <a:rPr lang="en-PH" dirty="0" smtClean="0">
                <a:solidFill>
                  <a:srgbClr val="00B050"/>
                </a:solidFill>
                <a:hlinkClick r:id="rId4"/>
              </a:rPr>
              <a:t>Anatomy and Physiology Tutorials</a:t>
            </a:r>
            <a:r>
              <a:rPr lang="en-PH" dirty="0" smtClean="0">
                <a:solidFill>
                  <a:srgbClr val="00B050"/>
                </a:solidFill>
              </a:rPr>
              <a:t> (Maricopa)</a:t>
            </a:r>
          </a:p>
          <a:p>
            <a:endParaRPr lang="en-PH" dirty="0"/>
          </a:p>
        </p:txBody>
      </p:sp>
      <p:sp>
        <p:nvSpPr>
          <p:cNvPr id="3" name="Title 2"/>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PH" dirty="0" smtClean="0">
                <a:solidFill>
                  <a:srgbClr val="00B0F0"/>
                </a:solidFill>
              </a:rPr>
              <a:t>SOURCES,,,,,,,,,,,,,,,,,,,,</a:t>
            </a:r>
            <a:endParaRPr lang="en-PH" dirty="0">
              <a:solidFill>
                <a:srgbClr val="00B0F0"/>
              </a:solidFill>
            </a:endParaRPr>
          </a:p>
        </p:txBody>
      </p:sp>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style>
          <a:lnRef idx="2">
            <a:schemeClr val="dk1">
              <a:shade val="50000"/>
            </a:schemeClr>
          </a:lnRef>
          <a:fillRef idx="1">
            <a:schemeClr val="dk1"/>
          </a:fillRef>
          <a:effectRef idx="0">
            <a:schemeClr val="dk1"/>
          </a:effectRef>
          <a:fontRef idx="minor">
            <a:schemeClr val="lt1"/>
          </a:fontRef>
        </p:style>
        <p:txBody>
          <a:bodyPr/>
          <a:lstStyle/>
          <a:p>
            <a:r>
              <a:rPr lang="en-PH" sz="2800" dirty="0" smtClean="0">
                <a:solidFill>
                  <a:srgbClr val="FF0066"/>
                </a:solidFill>
              </a:rPr>
              <a:t> CARLA CABALTICAN</a:t>
            </a:r>
            <a:endParaRPr lang="en-PH" sz="2800" dirty="0">
              <a:solidFill>
                <a:srgbClr val="FF0066"/>
              </a:solidFill>
            </a:endParaRPr>
          </a:p>
        </p:txBody>
      </p:sp>
      <p:pic>
        <p:nvPicPr>
          <p:cNvPr id="7" name="Content Placeholder 6" descr="images (10).jpg"/>
          <p:cNvPicPr>
            <a:picLocks noGrp="1" noChangeAspect="1"/>
          </p:cNvPicPr>
          <p:nvPr>
            <p:ph sz="half" idx="2"/>
          </p:nvPr>
        </p:nvPicPr>
        <p:blipFill>
          <a:blip r:embed="rId2" cstate="print"/>
          <a:stretch>
            <a:fillRect/>
          </a:stretch>
        </p:blipFill>
        <p:spPr>
          <a:xfrm>
            <a:off x="533400" y="2362200"/>
            <a:ext cx="3962400" cy="4038600"/>
          </a:xfrm>
        </p:spPr>
      </p:pic>
      <p:pic>
        <p:nvPicPr>
          <p:cNvPr id="8" name="Content Placeholder 7" descr="images (11).jpg"/>
          <p:cNvPicPr>
            <a:picLocks noGrp="1" noChangeAspect="1"/>
          </p:cNvPicPr>
          <p:nvPr>
            <p:ph sz="quarter" idx="4"/>
          </p:nvPr>
        </p:nvPicPr>
        <p:blipFill>
          <a:blip r:embed="rId3" cstate="print"/>
          <a:stretch>
            <a:fillRect/>
          </a:stretch>
        </p:blipFill>
        <p:spPr>
          <a:xfrm>
            <a:off x="4724400" y="2362200"/>
            <a:ext cx="3962400" cy="4038600"/>
          </a:xfrm>
        </p:spPr>
      </p:pic>
      <p:sp>
        <p:nvSpPr>
          <p:cNvPr id="5" name="Title 4"/>
          <p:cNvSpPr>
            <a:spLocks noGrp="1"/>
          </p:cNvSpPr>
          <p:nvPr>
            <p:ph type="title"/>
          </p:nvPr>
        </p:nvSpPr>
        <p:spPr/>
        <p:txBody>
          <a:bodyPr/>
          <a:lstStyle/>
          <a:p>
            <a:r>
              <a:rPr lang="en-PH" dirty="0" smtClean="0"/>
              <a:t>SUBMITTED BY:</a:t>
            </a:r>
            <a:endParaRPr lang="en-PH" dirty="0"/>
          </a:p>
        </p:txBody>
      </p:sp>
      <p:sp>
        <p:nvSpPr>
          <p:cNvPr id="6" name="Text Placeholder 5"/>
          <p:cNvSpPr>
            <a:spLocks noGrp="1"/>
          </p:cNvSpPr>
          <p:nvPr>
            <p:ph type="body" idx="3"/>
          </p:nvPr>
        </p:nvSpPr>
        <p:spPr/>
        <p:style>
          <a:lnRef idx="2">
            <a:schemeClr val="dk1">
              <a:shade val="50000"/>
            </a:schemeClr>
          </a:lnRef>
          <a:fillRef idx="1">
            <a:schemeClr val="dk1"/>
          </a:fillRef>
          <a:effectRef idx="0">
            <a:schemeClr val="dk1"/>
          </a:effectRef>
          <a:fontRef idx="minor">
            <a:schemeClr val="lt1"/>
          </a:fontRef>
        </p:style>
        <p:txBody>
          <a:bodyPr/>
          <a:lstStyle/>
          <a:p>
            <a:r>
              <a:rPr lang="en-PH" sz="4000" dirty="0" smtClean="0">
                <a:solidFill>
                  <a:srgbClr val="00B0F0"/>
                </a:solidFill>
              </a:rPr>
              <a:t>VERONICA, SY</a:t>
            </a:r>
            <a:endParaRPr lang="en-PH" sz="4000" dirty="0">
              <a:solidFill>
                <a:srgbClr val="00B0F0"/>
              </a:solidFill>
            </a:endParaRP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PH" sz="7200" b="1" dirty="0" smtClean="0">
                <a:solidFill>
                  <a:srgbClr val="FF0066"/>
                </a:solidFill>
              </a:rPr>
              <a:t>PROJECT</a:t>
            </a:r>
          </a:p>
          <a:p>
            <a:r>
              <a:rPr lang="en-PH" sz="7200" b="1" dirty="0" smtClean="0">
                <a:solidFill>
                  <a:srgbClr val="FF0066"/>
                </a:solidFill>
              </a:rPr>
              <a:t>      IN </a:t>
            </a:r>
          </a:p>
          <a:p>
            <a:r>
              <a:rPr lang="en-PH" sz="7200" b="1" dirty="0" smtClean="0">
                <a:solidFill>
                  <a:srgbClr val="FF0066"/>
                </a:solidFill>
              </a:rPr>
              <a:t>BIOLOGY 1-S</a:t>
            </a:r>
            <a:endParaRPr lang="en-PH" sz="7200" b="1" dirty="0">
              <a:solidFill>
                <a:srgbClr val="FF0066"/>
              </a:solidFill>
            </a:endParaRPr>
          </a:p>
        </p:txBody>
      </p:sp>
      <p:sp>
        <p:nvSpPr>
          <p:cNvPr id="3" name="Title 2"/>
          <p:cNvSpPr>
            <a:spLocks noGrp="1"/>
          </p:cNvSpPr>
          <p:nvPr>
            <p:ph type="title"/>
          </p:nvPr>
        </p:nvSpPr>
        <p:spPr/>
        <p:txBody>
          <a:bodyPr>
            <a:normAutofit/>
          </a:bodyPr>
          <a:lstStyle/>
          <a:p>
            <a:r>
              <a:rPr lang="en-PH" b="1" dirty="0" smtClean="0">
                <a:solidFill>
                  <a:srgbClr val="00B0F0"/>
                </a:solidFill>
              </a:rPr>
              <a:t>SUBMITTED TO: SIR DELLOSA</a:t>
            </a:r>
            <a:endParaRPr lang="en-PH" b="1" dirty="0">
              <a:solidFill>
                <a:srgbClr val="00B0F0"/>
              </a:solidFill>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PH" dirty="0" smtClean="0">
                <a:solidFill>
                  <a:srgbClr val="7030A0"/>
                </a:solidFill>
                <a:latin typeface="Berlin Sans FB Demi" pitchFamily="34" charset="0"/>
                <a:cs typeface="Aharoni" pitchFamily="2" charset="-79"/>
              </a:rPr>
              <a:t>         AXIAL BONES</a:t>
            </a:r>
            <a:endParaRPr lang="en-PH" dirty="0">
              <a:solidFill>
                <a:srgbClr val="7030A0"/>
              </a:solidFill>
              <a:latin typeface="Berlin Sans FB Demi" pitchFamily="34" charset="0"/>
              <a:cs typeface="Aharoni" pitchFamily="2" charset="-79"/>
            </a:endParaRPr>
          </a:p>
        </p:txBody>
      </p:sp>
      <p:pic>
        <p:nvPicPr>
          <p:cNvPr id="8" name="Content Placeholder 7" descr="images (11).jpg"/>
          <p:cNvPicPr>
            <a:picLocks noGrp="1" noChangeAspect="1"/>
          </p:cNvPicPr>
          <p:nvPr>
            <p:ph sz="half" idx="2"/>
          </p:nvPr>
        </p:nvPicPr>
        <p:blipFill>
          <a:blip r:embed="rId3" cstate="print"/>
          <a:stretch>
            <a:fillRect/>
          </a:stretch>
        </p:blipFill>
        <p:spPr>
          <a:xfrm>
            <a:off x="533400" y="2362200"/>
            <a:ext cx="3886200" cy="4038600"/>
          </a:xfrm>
        </p:spPr>
      </p:pic>
      <p:pic>
        <p:nvPicPr>
          <p:cNvPr id="9" name="Content Placeholder 8" descr="images (12).jpg"/>
          <p:cNvPicPr>
            <a:picLocks noGrp="1" noChangeAspect="1"/>
          </p:cNvPicPr>
          <p:nvPr>
            <p:ph sz="quarter" idx="4"/>
          </p:nvPr>
        </p:nvPicPr>
        <p:blipFill>
          <a:blip r:embed="rId4" cstate="print"/>
          <a:stretch>
            <a:fillRect/>
          </a:stretch>
        </p:blipFill>
        <p:spPr>
          <a:xfrm>
            <a:off x="4800600" y="2407558"/>
            <a:ext cx="3733800" cy="3993242"/>
          </a:xfrm>
        </p:spPr>
      </p:pic>
      <p:sp>
        <p:nvSpPr>
          <p:cNvPr id="5" name="Title 4"/>
          <p:cNvSpPr>
            <a:spLocks noGrp="1"/>
          </p:cNvSpPr>
          <p:nvPr>
            <p:ph type="title"/>
          </p:nvPr>
        </p:nvSpPr>
        <p:spPr>
          <a:xfrm>
            <a:off x="457200" y="155448"/>
            <a:ext cx="8229600" cy="1005840"/>
          </a:xfrm>
        </p:spPr>
        <p:txBody>
          <a:bodyPr>
            <a:noAutofit/>
          </a:bodyPr>
          <a:lstStyle/>
          <a:p>
            <a:r>
              <a:rPr lang="en-PH" sz="6600" dirty="0" smtClean="0">
                <a:solidFill>
                  <a:srgbClr val="7030A0"/>
                </a:solidFill>
                <a:effectLst>
                  <a:innerShdw blurRad="50800" dist="25400" dir="13500000">
                    <a:prstClr val="black">
                      <a:alpha val="70000"/>
                    </a:prstClr>
                  </a:innerShdw>
                  <a:reflection blurRad="6350" stA="55000" endA="50" endPos="85000" dir="5400000" sy="-100000" algn="bl" rotWithShape="0"/>
                </a:effectLst>
                <a:latin typeface="Abaddon™" pitchFamily="2" charset="0"/>
              </a:rPr>
              <a:t>  TYPES OF BONES</a:t>
            </a:r>
            <a:endParaRPr lang="en-PH" sz="6600" dirty="0">
              <a:solidFill>
                <a:srgbClr val="7030A0"/>
              </a:solidFill>
              <a:effectLst>
                <a:innerShdw blurRad="50800" dist="25400" dir="13500000">
                  <a:prstClr val="black">
                    <a:alpha val="70000"/>
                  </a:prstClr>
                </a:innerShdw>
                <a:reflection blurRad="6350" stA="55000" endA="50" endPos="85000" dir="5400000" sy="-100000" algn="bl" rotWithShape="0"/>
              </a:effectLst>
              <a:latin typeface="Abaddon™" pitchFamily="2" charset="0"/>
            </a:endParaRPr>
          </a:p>
        </p:txBody>
      </p:sp>
      <p:sp>
        <p:nvSpPr>
          <p:cNvPr id="6" name="Text Placeholder 5"/>
          <p:cNvSpPr>
            <a:spLocks noGrp="1"/>
          </p:cNvSpPr>
          <p:nvPr>
            <p:ph type="body" idx="3"/>
          </p:nvPr>
        </p:nvSpPr>
        <p:spPr/>
        <p:txBody>
          <a:bodyPr/>
          <a:lstStyle/>
          <a:p>
            <a:r>
              <a:rPr lang="en-PH" dirty="0" smtClean="0">
                <a:solidFill>
                  <a:srgbClr val="7030A0"/>
                </a:solidFill>
                <a:latin typeface="Berlin Sans FB Demi" pitchFamily="34" charset="0"/>
              </a:rPr>
              <a:t>APPENDICULAR BONES</a:t>
            </a:r>
            <a:endParaRPr lang="en-PH" dirty="0">
              <a:solidFill>
                <a:srgbClr val="7030A0"/>
              </a:solidFill>
              <a:latin typeface="Berlin Sans FB Demi" pitchFamily="34" charset="0"/>
            </a:endParaRPr>
          </a:p>
        </p:txBody>
      </p:sp>
    </p:spTree>
  </p:cSld>
  <p:clrMapOvr>
    <a:masterClrMapping/>
  </p:clrMapOvr>
  <p:transition spd="slow">
    <p:zoom/>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PH" sz="5400" dirty="0" smtClean="0">
                <a:latin typeface="A Little Pot" pitchFamily="2" charset="0"/>
              </a:rPr>
              <a:t>The axial skeleton forms the central axis of the body. It consists of the </a:t>
            </a:r>
            <a:r>
              <a:rPr lang="en-PH" sz="5400" b="1" dirty="0" smtClean="0">
                <a:latin typeface="A Little Pot" pitchFamily="2" charset="0"/>
              </a:rPr>
              <a:t>skull, the vertebral column, the ribs and the sternum or breastbone</a:t>
            </a:r>
            <a:r>
              <a:rPr lang="en-PH" sz="5400" dirty="0" smtClean="0">
                <a:latin typeface="A Little Pot" pitchFamily="2" charset="0"/>
              </a:rPr>
              <a:t>.</a:t>
            </a:r>
            <a:endParaRPr lang="en-PH" sz="5400" dirty="0">
              <a:latin typeface="A Little Pot" pitchFamily="2" charset="0"/>
            </a:endParaRPr>
          </a:p>
        </p:txBody>
      </p:sp>
      <p:sp>
        <p:nvSpPr>
          <p:cNvPr id="3" name="Title 2"/>
          <p:cNvSpPr>
            <a:spLocks noGrp="1"/>
          </p:cNvSpPr>
          <p:nvPr>
            <p:ph type="title"/>
          </p:nvPr>
        </p:nvSpPr>
        <p:spPr/>
        <p:txBody>
          <a:bodyPr/>
          <a:lstStyle/>
          <a:p>
            <a:r>
              <a:rPr lang="en-PH" dirty="0" smtClean="0">
                <a:solidFill>
                  <a:srgbClr val="7030A0"/>
                </a:solidFill>
                <a:latin typeface="Berlin Sans FB Demi" pitchFamily="34" charset="0"/>
              </a:rPr>
              <a:t>           WHAT IS AXIAL BONES?</a:t>
            </a:r>
            <a:endParaRPr lang="en-PH" dirty="0">
              <a:solidFill>
                <a:srgbClr val="7030A0"/>
              </a:solidFill>
              <a:latin typeface="Berlin Sans FB Dem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
          </p:nvPr>
        </p:nvSpPr>
        <p:spPr>
          <a:xfrm>
            <a:off x="304800" y="304800"/>
            <a:ext cx="6248400" cy="5715000"/>
          </a:xfrm>
        </p:spPr>
        <p:txBody>
          <a:bodyPr/>
          <a:lstStyle/>
          <a:p>
            <a:pPr>
              <a:buNone/>
            </a:pPr>
            <a:endParaRPr lang="en-PH" dirty="0" smtClean="0"/>
          </a:p>
          <a:p>
            <a:endParaRPr lang="en-PH" dirty="0"/>
          </a:p>
        </p:txBody>
      </p:sp>
      <p:sp>
        <p:nvSpPr>
          <p:cNvPr id="11" name="Text Placeholder 10"/>
          <p:cNvSpPr>
            <a:spLocks noGrp="1"/>
          </p:cNvSpPr>
          <p:nvPr>
            <p:ph type="body" idx="2"/>
          </p:nvPr>
        </p:nvSpPr>
        <p:spPr>
          <a:xfrm>
            <a:off x="457200" y="4724400"/>
            <a:ext cx="8232648" cy="1752600"/>
          </a:xfrm>
        </p:spPr>
        <p:txBody>
          <a:bodyPr>
            <a:noAutofit/>
          </a:bodyPr>
          <a:lstStyle/>
          <a:p>
            <a:r>
              <a:rPr lang="en-PH" sz="2400" dirty="0" smtClean="0">
                <a:solidFill>
                  <a:srgbClr val="7030A0"/>
                </a:solidFill>
                <a:latin typeface="Berlin Sans FB Demi" pitchFamily="34" charset="0"/>
              </a:rPr>
              <a:t>The skull consists of </a:t>
            </a:r>
            <a:r>
              <a:rPr lang="en-PH" sz="2400" b="1" dirty="0" smtClean="0">
                <a:solidFill>
                  <a:srgbClr val="7030A0"/>
                </a:solidFill>
                <a:latin typeface="Berlin Sans FB Demi" pitchFamily="34" charset="0"/>
              </a:rPr>
              <a:t>28 different bones</a:t>
            </a:r>
            <a:r>
              <a:rPr lang="en-PH" sz="2400" dirty="0" smtClean="0">
                <a:solidFill>
                  <a:srgbClr val="7030A0"/>
                </a:solidFill>
                <a:latin typeface="Berlin Sans FB Demi" pitchFamily="34" charset="0"/>
              </a:rPr>
              <a:t> (including the </a:t>
            </a:r>
            <a:r>
              <a:rPr lang="en-PH" sz="2400" dirty="0" err="1" smtClean="0">
                <a:solidFill>
                  <a:srgbClr val="7030A0"/>
                </a:solidFill>
                <a:latin typeface="Berlin Sans FB Demi" pitchFamily="34" charset="0"/>
              </a:rPr>
              <a:t>ossicles</a:t>
            </a:r>
            <a:r>
              <a:rPr lang="en-PH" sz="2400" dirty="0" smtClean="0">
                <a:solidFill>
                  <a:srgbClr val="7030A0"/>
                </a:solidFill>
                <a:latin typeface="Berlin Sans FB Demi" pitchFamily="34" charset="0"/>
              </a:rPr>
              <a:t> of the ear). The bones of the skull can be divided into two main groups: the </a:t>
            </a:r>
            <a:r>
              <a:rPr lang="en-PH" sz="2400" b="1" dirty="0" smtClean="0">
                <a:solidFill>
                  <a:srgbClr val="7030A0"/>
                </a:solidFill>
                <a:latin typeface="Berlin Sans FB Demi" pitchFamily="34" charset="0"/>
              </a:rPr>
              <a:t>cranium</a:t>
            </a:r>
            <a:r>
              <a:rPr lang="en-PH" sz="2400" dirty="0" smtClean="0">
                <a:solidFill>
                  <a:srgbClr val="7030A0"/>
                </a:solidFill>
                <a:latin typeface="Berlin Sans FB Demi" pitchFamily="34" charset="0"/>
              </a:rPr>
              <a:t> which encloses and protects the brain and the </a:t>
            </a:r>
            <a:r>
              <a:rPr lang="en-PH" sz="2400" b="1" dirty="0" smtClean="0">
                <a:solidFill>
                  <a:srgbClr val="7030A0"/>
                </a:solidFill>
                <a:latin typeface="Berlin Sans FB Demi" pitchFamily="34" charset="0"/>
              </a:rPr>
              <a:t>facial bones</a:t>
            </a:r>
            <a:r>
              <a:rPr lang="en-PH" sz="2400" dirty="0" smtClean="0">
                <a:solidFill>
                  <a:srgbClr val="7030A0"/>
                </a:solidFill>
                <a:latin typeface="Berlin Sans FB Demi" pitchFamily="34" charset="0"/>
              </a:rPr>
              <a:t>.</a:t>
            </a:r>
            <a:endParaRPr lang="en-PH" sz="2400" dirty="0">
              <a:solidFill>
                <a:srgbClr val="7030A0"/>
              </a:solidFill>
              <a:latin typeface="Berlin Sans FB Demi" pitchFamily="34" charset="0"/>
            </a:endParaRPr>
          </a:p>
        </p:txBody>
      </p:sp>
      <p:sp>
        <p:nvSpPr>
          <p:cNvPr id="9" name="Title 8"/>
          <p:cNvSpPr>
            <a:spLocks noGrp="1"/>
          </p:cNvSpPr>
          <p:nvPr>
            <p:ph type="title"/>
          </p:nvPr>
        </p:nvSpPr>
        <p:spPr>
          <a:xfrm>
            <a:off x="7162800" y="381000"/>
            <a:ext cx="1066800" cy="4038600"/>
          </a:xfrm>
        </p:spPr>
        <p:txBody>
          <a:bodyPr>
            <a:noAutofit/>
          </a:bodyPr>
          <a:lstStyle/>
          <a:p>
            <a:r>
              <a:rPr lang="en-PH" sz="5400" dirty="0" smtClean="0">
                <a:solidFill>
                  <a:srgbClr val="7030A0"/>
                </a:solidFill>
                <a:latin typeface="BurntMF" pitchFamily="2" charset="0"/>
              </a:rPr>
              <a:t>S</a:t>
            </a:r>
            <a:br>
              <a:rPr lang="en-PH" sz="5400" dirty="0" smtClean="0">
                <a:solidFill>
                  <a:srgbClr val="7030A0"/>
                </a:solidFill>
                <a:latin typeface="BurntMF" pitchFamily="2" charset="0"/>
              </a:rPr>
            </a:br>
            <a:r>
              <a:rPr lang="en-PH" sz="5400" dirty="0" smtClean="0">
                <a:solidFill>
                  <a:srgbClr val="7030A0"/>
                </a:solidFill>
                <a:latin typeface="BurntMF" pitchFamily="2" charset="0"/>
              </a:rPr>
              <a:t>K</a:t>
            </a:r>
            <a:br>
              <a:rPr lang="en-PH" sz="5400" dirty="0" smtClean="0">
                <a:solidFill>
                  <a:srgbClr val="7030A0"/>
                </a:solidFill>
                <a:latin typeface="BurntMF" pitchFamily="2" charset="0"/>
              </a:rPr>
            </a:br>
            <a:r>
              <a:rPr lang="en-PH" sz="5400" dirty="0" smtClean="0">
                <a:solidFill>
                  <a:srgbClr val="7030A0"/>
                </a:solidFill>
                <a:latin typeface="BurntMF" pitchFamily="2" charset="0"/>
              </a:rPr>
              <a:t>U</a:t>
            </a:r>
            <a:br>
              <a:rPr lang="en-PH" sz="5400" dirty="0" smtClean="0">
                <a:solidFill>
                  <a:srgbClr val="7030A0"/>
                </a:solidFill>
                <a:latin typeface="BurntMF" pitchFamily="2" charset="0"/>
              </a:rPr>
            </a:br>
            <a:r>
              <a:rPr lang="en-PH" sz="5400" dirty="0" smtClean="0">
                <a:solidFill>
                  <a:srgbClr val="7030A0"/>
                </a:solidFill>
                <a:latin typeface="BurntMF" pitchFamily="2" charset="0"/>
              </a:rPr>
              <a:t>L</a:t>
            </a:r>
            <a:br>
              <a:rPr lang="en-PH" sz="5400" dirty="0" smtClean="0">
                <a:solidFill>
                  <a:srgbClr val="7030A0"/>
                </a:solidFill>
                <a:latin typeface="BurntMF" pitchFamily="2" charset="0"/>
              </a:rPr>
            </a:br>
            <a:r>
              <a:rPr lang="en-PH" sz="5400" dirty="0" smtClean="0">
                <a:solidFill>
                  <a:srgbClr val="7030A0"/>
                </a:solidFill>
                <a:latin typeface="BurntMF" pitchFamily="2" charset="0"/>
              </a:rPr>
              <a:t>L</a:t>
            </a:r>
            <a:endParaRPr lang="en-PH" sz="5400" dirty="0">
              <a:solidFill>
                <a:srgbClr val="7030A0"/>
              </a:solidFill>
              <a:latin typeface="BurntMF" pitchFamily="2" charset="0"/>
            </a:endParaRPr>
          </a:p>
        </p:txBody>
      </p:sp>
      <p:pic>
        <p:nvPicPr>
          <p:cNvPr id="12" name="Picture 11" descr="cranial_bones.jpg"/>
          <p:cNvPicPr>
            <a:picLocks noChangeAspect="1"/>
          </p:cNvPicPr>
          <p:nvPr/>
        </p:nvPicPr>
        <p:blipFill>
          <a:blip r:embed="rId2" cstate="print"/>
          <a:stretch>
            <a:fillRect/>
          </a:stretch>
        </p:blipFill>
        <p:spPr>
          <a:xfrm>
            <a:off x="484644" y="260251"/>
            <a:ext cx="5992356" cy="4411762"/>
          </a:xfrm>
          <a:prstGeom prst="rect">
            <a:avLst/>
          </a:prstGeom>
        </p:spPr>
      </p:pic>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lgn="ctr"/>
            <a:r>
              <a:rPr lang="en-PH" sz="8000" dirty="0" smtClean="0">
                <a:solidFill>
                  <a:srgbClr val="7030A0"/>
                </a:solidFill>
                <a:latin typeface="BankGothic Lt BT" pitchFamily="34" charset="0"/>
              </a:rPr>
              <a:t>The vertebral column forms the </a:t>
            </a:r>
            <a:r>
              <a:rPr lang="en-PH" sz="8000" b="1" dirty="0" smtClean="0">
                <a:solidFill>
                  <a:srgbClr val="7030A0"/>
                </a:solidFill>
                <a:latin typeface="BankGothic Lt BT" pitchFamily="34" charset="0"/>
              </a:rPr>
              <a:t>central part</a:t>
            </a:r>
            <a:r>
              <a:rPr lang="en-PH" sz="8000" dirty="0" smtClean="0">
                <a:solidFill>
                  <a:srgbClr val="7030A0"/>
                </a:solidFill>
                <a:latin typeface="BankGothic Lt BT" pitchFamily="34" charset="0"/>
              </a:rPr>
              <a:t> of the skeleton. It </a:t>
            </a:r>
            <a:r>
              <a:rPr lang="en-PH" sz="8000" b="1" dirty="0" smtClean="0">
                <a:solidFill>
                  <a:srgbClr val="7030A0"/>
                </a:solidFill>
                <a:latin typeface="BankGothic Lt BT" pitchFamily="34" charset="0"/>
              </a:rPr>
              <a:t>supports the skull</a:t>
            </a:r>
            <a:r>
              <a:rPr lang="en-PH" sz="8000" dirty="0" smtClean="0">
                <a:solidFill>
                  <a:srgbClr val="7030A0"/>
                </a:solidFill>
                <a:latin typeface="BankGothic Lt BT" pitchFamily="34" charset="0"/>
              </a:rPr>
              <a:t> and </a:t>
            </a:r>
            <a:r>
              <a:rPr lang="en-PH" sz="8000" b="1" dirty="0" smtClean="0">
                <a:solidFill>
                  <a:srgbClr val="7030A0"/>
                </a:solidFill>
                <a:latin typeface="BankGothic Lt BT" pitchFamily="34" charset="0"/>
              </a:rPr>
              <a:t>protects the spinal cord</a:t>
            </a:r>
            <a:r>
              <a:rPr lang="en-PH" sz="8000" dirty="0" smtClean="0">
                <a:solidFill>
                  <a:srgbClr val="7030A0"/>
                </a:solidFill>
                <a:latin typeface="BankGothic Lt BT" pitchFamily="34" charset="0"/>
              </a:rPr>
              <a:t>. It also </a:t>
            </a:r>
            <a:r>
              <a:rPr lang="en-PH" sz="8000" b="1" dirty="0" smtClean="0">
                <a:solidFill>
                  <a:srgbClr val="7030A0"/>
                </a:solidFill>
                <a:latin typeface="BankGothic Lt BT" pitchFamily="34" charset="0"/>
              </a:rPr>
              <a:t>serves as attachment for the ribs, the pectoral and pelvic girdles</a:t>
            </a:r>
            <a:r>
              <a:rPr lang="en-PH" sz="8000" dirty="0" smtClean="0">
                <a:solidFill>
                  <a:srgbClr val="7030A0"/>
                </a:solidFill>
                <a:latin typeface="BankGothic Lt BT" pitchFamily="34" charset="0"/>
              </a:rPr>
              <a:t>. The vertebral column consists of </a:t>
            </a:r>
            <a:r>
              <a:rPr lang="en-PH" sz="8000" b="1" dirty="0" smtClean="0">
                <a:solidFill>
                  <a:srgbClr val="7030A0"/>
                </a:solidFill>
                <a:latin typeface="BankGothic Lt BT" pitchFamily="34" charset="0"/>
              </a:rPr>
              <a:t>separate bones, the vertebrae</a:t>
            </a:r>
            <a:r>
              <a:rPr lang="en-PH" sz="8000" dirty="0" smtClean="0">
                <a:solidFill>
                  <a:srgbClr val="7030A0"/>
                </a:solidFill>
                <a:latin typeface="BankGothic Lt BT" pitchFamily="34" charset="0"/>
              </a:rPr>
              <a:t>. The different vertebrae are arranged above each other. Because the separate vertebrae are attached to each other by means of </a:t>
            </a:r>
            <a:r>
              <a:rPr lang="en-PH" sz="8000" b="1" dirty="0" smtClean="0">
                <a:solidFill>
                  <a:srgbClr val="7030A0"/>
                </a:solidFill>
                <a:latin typeface="BankGothic Lt BT" pitchFamily="34" charset="0"/>
              </a:rPr>
              <a:t>fibrous cartilaginous discs</a:t>
            </a:r>
            <a:r>
              <a:rPr lang="en-PH" sz="8000" dirty="0" smtClean="0">
                <a:solidFill>
                  <a:srgbClr val="7030A0"/>
                </a:solidFill>
                <a:latin typeface="BankGothic Lt BT" pitchFamily="34" charset="0"/>
              </a:rPr>
              <a:t> they form a flexible column. Each vertebra has </a:t>
            </a:r>
            <a:r>
              <a:rPr lang="en-PH" sz="8000" b="1" dirty="0" err="1" smtClean="0">
                <a:solidFill>
                  <a:srgbClr val="7030A0"/>
                </a:solidFill>
                <a:latin typeface="BankGothic Lt BT" pitchFamily="34" charset="0"/>
              </a:rPr>
              <a:t>articular</a:t>
            </a:r>
            <a:r>
              <a:rPr lang="en-PH" sz="8000" b="1" dirty="0" smtClean="0">
                <a:solidFill>
                  <a:srgbClr val="7030A0"/>
                </a:solidFill>
                <a:latin typeface="BankGothic Lt BT" pitchFamily="34" charset="0"/>
              </a:rPr>
              <a:t> surfaces above and below</a:t>
            </a:r>
            <a:r>
              <a:rPr lang="en-PH" sz="8000" dirty="0" smtClean="0">
                <a:solidFill>
                  <a:srgbClr val="7030A0"/>
                </a:solidFill>
                <a:latin typeface="BankGothic Lt BT" pitchFamily="34" charset="0"/>
              </a:rPr>
              <a:t>, which allow articulation movement between them.</a:t>
            </a:r>
          </a:p>
          <a:p>
            <a:pPr algn="ctr"/>
            <a:r>
              <a:rPr lang="en-PH" sz="8000" dirty="0" smtClean="0">
                <a:solidFill>
                  <a:srgbClr val="7030A0"/>
                </a:solidFill>
                <a:latin typeface="BankGothic Lt BT" pitchFamily="34" charset="0"/>
              </a:rPr>
              <a:t>The vertebral column of </a:t>
            </a:r>
            <a:r>
              <a:rPr lang="en-PH" sz="8000" b="1" dirty="0" smtClean="0">
                <a:solidFill>
                  <a:srgbClr val="7030A0"/>
                </a:solidFill>
                <a:latin typeface="BankGothic Lt BT" pitchFamily="34" charset="0"/>
              </a:rPr>
              <a:t>33 vertebrae</a:t>
            </a:r>
            <a:r>
              <a:rPr lang="en-PH" sz="8000" dirty="0" smtClean="0">
                <a:solidFill>
                  <a:srgbClr val="7030A0"/>
                </a:solidFill>
                <a:latin typeface="BankGothic Lt BT" pitchFamily="34" charset="0"/>
              </a:rPr>
              <a:t> is divided into </a:t>
            </a:r>
            <a:r>
              <a:rPr lang="en-PH" sz="8000" b="1" dirty="0" smtClean="0">
                <a:solidFill>
                  <a:srgbClr val="7030A0"/>
                </a:solidFill>
                <a:latin typeface="BankGothic Lt BT" pitchFamily="34" charset="0"/>
              </a:rPr>
              <a:t>five regions</a:t>
            </a:r>
            <a:r>
              <a:rPr lang="en-PH" sz="8000" dirty="0" smtClean="0">
                <a:solidFill>
                  <a:srgbClr val="7030A0"/>
                </a:solidFill>
                <a:latin typeface="BankGothic Lt BT" pitchFamily="34" charset="0"/>
              </a:rPr>
              <a:t> according to their position and structure. The five regions consist of: </a:t>
            </a:r>
            <a:r>
              <a:rPr lang="en-PH" sz="8000" b="1" dirty="0" smtClean="0">
                <a:solidFill>
                  <a:srgbClr val="7030A0"/>
                </a:solidFill>
                <a:latin typeface="BankGothic Lt BT" pitchFamily="34" charset="0"/>
              </a:rPr>
              <a:t>Seven</a:t>
            </a:r>
            <a:r>
              <a:rPr lang="en-PH" sz="8000" dirty="0" smtClean="0">
                <a:solidFill>
                  <a:srgbClr val="7030A0"/>
                </a:solidFill>
                <a:latin typeface="BankGothic Lt BT" pitchFamily="34" charset="0"/>
              </a:rPr>
              <a:t> cervical (neck) vertebrae, </a:t>
            </a:r>
            <a:r>
              <a:rPr lang="en-PH" sz="8000" b="1" dirty="0" smtClean="0">
                <a:solidFill>
                  <a:srgbClr val="7030A0"/>
                </a:solidFill>
                <a:latin typeface="BankGothic Lt BT" pitchFamily="34" charset="0"/>
              </a:rPr>
              <a:t>Twelve</a:t>
            </a:r>
            <a:r>
              <a:rPr lang="en-PH" sz="8000" dirty="0" smtClean="0">
                <a:solidFill>
                  <a:srgbClr val="7030A0"/>
                </a:solidFill>
                <a:latin typeface="BankGothic Lt BT" pitchFamily="34" charset="0"/>
              </a:rPr>
              <a:t> thoracic (chest) vertebrae, </a:t>
            </a:r>
            <a:r>
              <a:rPr lang="en-PH" sz="8000" b="1" dirty="0" smtClean="0">
                <a:solidFill>
                  <a:srgbClr val="7030A0"/>
                </a:solidFill>
                <a:latin typeface="BankGothic Lt BT" pitchFamily="34" charset="0"/>
              </a:rPr>
              <a:t>Five</a:t>
            </a:r>
            <a:r>
              <a:rPr lang="en-PH" sz="8000" dirty="0" smtClean="0">
                <a:solidFill>
                  <a:srgbClr val="7030A0"/>
                </a:solidFill>
                <a:latin typeface="BankGothic Lt BT" pitchFamily="34" charset="0"/>
              </a:rPr>
              <a:t> lumbar vertebrae, </a:t>
            </a:r>
            <a:r>
              <a:rPr lang="en-PH" sz="8000" b="1" dirty="0" smtClean="0">
                <a:solidFill>
                  <a:srgbClr val="7030A0"/>
                </a:solidFill>
                <a:latin typeface="BankGothic Lt BT" pitchFamily="34" charset="0"/>
              </a:rPr>
              <a:t>Five</a:t>
            </a:r>
            <a:r>
              <a:rPr lang="en-PH" sz="8000" dirty="0" smtClean="0">
                <a:solidFill>
                  <a:srgbClr val="7030A0"/>
                </a:solidFill>
                <a:latin typeface="BankGothic Lt BT" pitchFamily="34" charset="0"/>
              </a:rPr>
              <a:t> fused sacral vertebrae, and </a:t>
            </a:r>
            <a:r>
              <a:rPr lang="en-PH" sz="8000" b="1" dirty="0" smtClean="0">
                <a:solidFill>
                  <a:srgbClr val="7030A0"/>
                </a:solidFill>
                <a:latin typeface="BankGothic Lt BT" pitchFamily="34" charset="0"/>
              </a:rPr>
              <a:t>Four</a:t>
            </a:r>
            <a:r>
              <a:rPr lang="en-PH" sz="8000" dirty="0" smtClean="0">
                <a:solidFill>
                  <a:srgbClr val="7030A0"/>
                </a:solidFill>
                <a:latin typeface="BankGothic Lt BT" pitchFamily="34" charset="0"/>
              </a:rPr>
              <a:t> fused vertebrae.</a:t>
            </a:r>
          </a:p>
          <a:p>
            <a:endParaRPr lang="en-PH" dirty="0"/>
          </a:p>
        </p:txBody>
      </p:sp>
      <p:sp>
        <p:nvSpPr>
          <p:cNvPr id="3" name="Title 2"/>
          <p:cNvSpPr>
            <a:spLocks noGrp="1"/>
          </p:cNvSpPr>
          <p:nvPr>
            <p:ph type="title"/>
          </p:nvPr>
        </p:nvSpPr>
        <p:spPr/>
        <p:txBody>
          <a:bodyPr>
            <a:normAutofit/>
          </a:bodyPr>
          <a:lstStyle/>
          <a:p>
            <a:r>
              <a:rPr lang="en-PH" sz="4800" dirty="0" smtClean="0">
                <a:solidFill>
                  <a:srgbClr val="7030A0"/>
                </a:solidFill>
                <a:latin typeface="Berlin Sans FB Demi" pitchFamily="34" charset="0"/>
              </a:rPr>
              <a:t>       VERTEBRAL COLUMN</a:t>
            </a:r>
            <a:endParaRPr lang="en-PH" sz="4800" dirty="0">
              <a:solidFill>
                <a:srgbClr val="7030A0"/>
              </a:solidFill>
              <a:latin typeface="Berlin Sans FB Demi" pitchFamily="34" charset="0"/>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 (14).jpg"/>
          <p:cNvPicPr>
            <a:picLocks noGrp="1" noChangeAspect="1"/>
          </p:cNvPicPr>
          <p:nvPr>
            <p:ph sz="quarter" idx="1"/>
          </p:nvPr>
        </p:nvPicPr>
        <p:blipFill>
          <a:blip r:embed="rId2" cstate="print"/>
          <a:stretch>
            <a:fillRect/>
          </a:stretch>
        </p:blipFill>
        <p:spPr>
          <a:xfrm>
            <a:off x="4876800" y="1066800"/>
            <a:ext cx="3962400" cy="4648200"/>
          </a:xfrm>
        </p:spPr>
      </p:pic>
      <p:sp>
        <p:nvSpPr>
          <p:cNvPr id="3" name="Text Placeholder 2"/>
          <p:cNvSpPr>
            <a:spLocks noGrp="1"/>
          </p:cNvSpPr>
          <p:nvPr>
            <p:ph type="body" idx="2"/>
          </p:nvPr>
        </p:nvSpPr>
        <p:spPr>
          <a:xfrm>
            <a:off x="381000" y="381000"/>
            <a:ext cx="4343400" cy="6019800"/>
          </a:xfrm>
        </p:spPr>
        <p:txBody>
          <a:bodyPr>
            <a:noAutofit/>
          </a:bodyPr>
          <a:lstStyle/>
          <a:p>
            <a:pPr algn="ctr"/>
            <a:r>
              <a:rPr lang="en-PH" sz="2800" dirty="0" smtClean="0">
                <a:solidFill>
                  <a:srgbClr val="7030A0"/>
                </a:solidFill>
              </a:rPr>
              <a:t>A typical vertebra consists of the </a:t>
            </a:r>
            <a:r>
              <a:rPr lang="en-PH" sz="2800" b="1" dirty="0" err="1" smtClean="0">
                <a:solidFill>
                  <a:srgbClr val="7030A0"/>
                </a:solidFill>
              </a:rPr>
              <a:t>centrum</a:t>
            </a:r>
            <a:r>
              <a:rPr lang="en-PH" sz="2800" b="1" dirty="0" smtClean="0">
                <a:solidFill>
                  <a:srgbClr val="7030A0"/>
                </a:solidFill>
              </a:rPr>
              <a:t>, a neural arch, a neural spine, two transverse processes and four </a:t>
            </a:r>
            <a:r>
              <a:rPr lang="en-PH" sz="2800" b="1" dirty="0" err="1" smtClean="0">
                <a:solidFill>
                  <a:srgbClr val="7030A0"/>
                </a:solidFill>
              </a:rPr>
              <a:t>articular</a:t>
            </a:r>
            <a:r>
              <a:rPr lang="en-PH" sz="2800" b="1" dirty="0" smtClean="0">
                <a:solidFill>
                  <a:srgbClr val="7030A0"/>
                </a:solidFill>
              </a:rPr>
              <a:t> processes with articulating surfaces</a:t>
            </a:r>
            <a:r>
              <a:rPr lang="en-PH" sz="2800" dirty="0" smtClean="0">
                <a:solidFill>
                  <a:srgbClr val="7030A0"/>
                </a:solidFill>
              </a:rPr>
              <a:t>. The </a:t>
            </a:r>
            <a:r>
              <a:rPr lang="en-PH" sz="2800" b="1" dirty="0" err="1" smtClean="0">
                <a:solidFill>
                  <a:srgbClr val="7030A0"/>
                </a:solidFill>
              </a:rPr>
              <a:t>centrum</a:t>
            </a:r>
            <a:r>
              <a:rPr lang="en-PH" sz="2800" dirty="0" smtClean="0">
                <a:solidFill>
                  <a:srgbClr val="7030A0"/>
                </a:solidFill>
              </a:rPr>
              <a:t> is the front part </a:t>
            </a:r>
            <a:r>
              <a:rPr lang="en-PH" sz="2800" b="1" dirty="0" smtClean="0">
                <a:solidFill>
                  <a:srgbClr val="7030A0"/>
                </a:solidFill>
              </a:rPr>
              <a:t>(anterior)</a:t>
            </a:r>
            <a:r>
              <a:rPr lang="en-PH" sz="2800" dirty="0" smtClean="0">
                <a:solidFill>
                  <a:srgbClr val="7030A0"/>
                </a:solidFill>
              </a:rPr>
              <a:t> and consists of a solid piece of </a:t>
            </a:r>
            <a:r>
              <a:rPr lang="en-PH" sz="2800" b="1" dirty="0" smtClean="0">
                <a:solidFill>
                  <a:srgbClr val="7030A0"/>
                </a:solidFill>
              </a:rPr>
              <a:t>spongy bone</a:t>
            </a:r>
            <a:r>
              <a:rPr lang="en-PH" sz="2800" dirty="0" smtClean="0">
                <a:solidFill>
                  <a:srgbClr val="7030A0"/>
                </a:solidFill>
              </a:rPr>
              <a:t> encircled.</a:t>
            </a:r>
            <a:endParaRPr lang="en-PH" sz="2800" dirty="0"/>
          </a:p>
        </p:txBody>
      </p:sp>
      <p:sp>
        <p:nvSpPr>
          <p:cNvPr id="4" name="Title 3"/>
          <p:cNvSpPr>
            <a:spLocks noGrp="1"/>
          </p:cNvSpPr>
          <p:nvPr>
            <p:ph type="title"/>
          </p:nvPr>
        </p:nvSpPr>
        <p:spPr>
          <a:xfrm>
            <a:off x="4724400" y="0"/>
            <a:ext cx="4038600" cy="1066800"/>
          </a:xfrm>
        </p:spPr>
        <p:txBody>
          <a:bodyPr>
            <a:noAutofit/>
          </a:bodyPr>
          <a:lstStyle/>
          <a:p>
            <a:r>
              <a:rPr lang="en-PH" sz="3200" dirty="0" smtClean="0">
                <a:solidFill>
                  <a:srgbClr val="7030A0"/>
                </a:solidFill>
              </a:rPr>
              <a:t>TYPICAL VERTEBRA</a:t>
            </a:r>
            <a:endParaRPr lang="en-PH" sz="3200" dirty="0">
              <a:solidFill>
                <a:srgbClr val="7030A0"/>
              </a:solidFill>
            </a:endParaRPr>
          </a:p>
        </p:txBody>
      </p:sp>
    </p:spTree>
  </p:cSld>
  <p:clrMapOvr>
    <a:masterClrMapping/>
  </p:clrMapOvr>
  <p:transition spd="slow">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PH" sz="2800" dirty="0" smtClean="0">
                <a:solidFill>
                  <a:srgbClr val="7030A0"/>
                </a:solidFill>
                <a:latin typeface="BankGothic Lt BT" pitchFamily="34" charset="0"/>
              </a:rPr>
              <a:t>The neck region consists of </a:t>
            </a:r>
            <a:r>
              <a:rPr lang="en-PH" sz="2800" b="1" dirty="0" smtClean="0">
                <a:solidFill>
                  <a:srgbClr val="7030A0"/>
                </a:solidFill>
                <a:latin typeface="BankGothic Lt BT" pitchFamily="34" charset="0"/>
              </a:rPr>
              <a:t>7 cervical vertebrae</a:t>
            </a:r>
            <a:r>
              <a:rPr lang="en-PH" sz="2800" dirty="0" smtClean="0">
                <a:solidFill>
                  <a:srgbClr val="7030A0"/>
                </a:solidFill>
                <a:latin typeface="BankGothic Lt BT" pitchFamily="34" charset="0"/>
              </a:rPr>
              <a:t>. These are the </a:t>
            </a:r>
            <a:r>
              <a:rPr lang="en-PH" sz="2800" b="1" dirty="0" smtClean="0">
                <a:solidFill>
                  <a:srgbClr val="7030A0"/>
                </a:solidFill>
                <a:latin typeface="BankGothic Lt BT" pitchFamily="34" charset="0"/>
              </a:rPr>
              <a:t>smallest vertebrae</a:t>
            </a:r>
            <a:r>
              <a:rPr lang="en-PH" sz="2800" dirty="0" smtClean="0">
                <a:solidFill>
                  <a:srgbClr val="7030A0"/>
                </a:solidFill>
                <a:latin typeface="BankGothic Lt BT" pitchFamily="34" charset="0"/>
              </a:rPr>
              <a:t> in the vertebral column. The first two cervical vertebrae are known as </a:t>
            </a:r>
            <a:r>
              <a:rPr lang="en-PH" sz="2800" dirty="0" err="1" smtClean="0">
                <a:solidFill>
                  <a:srgbClr val="7030A0"/>
                </a:solidFill>
                <a:latin typeface="BankGothic Lt BT" pitchFamily="34" charset="0"/>
              </a:rPr>
              <a:t>the</a:t>
            </a:r>
            <a:r>
              <a:rPr lang="en-PH" sz="2800" b="1" dirty="0" err="1" smtClean="0">
                <a:solidFill>
                  <a:srgbClr val="7030A0"/>
                </a:solidFill>
                <a:latin typeface="BankGothic Lt BT" pitchFamily="34" charset="0"/>
              </a:rPr>
              <a:t>atlas</a:t>
            </a:r>
            <a:r>
              <a:rPr lang="en-PH" sz="2800" dirty="0" smtClean="0">
                <a:solidFill>
                  <a:srgbClr val="7030A0"/>
                </a:solidFill>
                <a:latin typeface="BankGothic Lt BT" pitchFamily="34" charset="0"/>
              </a:rPr>
              <a:t> and </a:t>
            </a:r>
            <a:r>
              <a:rPr lang="en-PH" sz="2800" b="1" dirty="0" smtClean="0">
                <a:solidFill>
                  <a:srgbClr val="7030A0"/>
                </a:solidFill>
                <a:latin typeface="BankGothic Lt BT" pitchFamily="34" charset="0"/>
              </a:rPr>
              <a:t>axis</a:t>
            </a:r>
            <a:r>
              <a:rPr lang="en-PH" sz="2800" dirty="0" smtClean="0">
                <a:solidFill>
                  <a:srgbClr val="7030A0"/>
                </a:solidFill>
                <a:latin typeface="BankGothic Lt BT" pitchFamily="34" charset="0"/>
              </a:rPr>
              <a:t>. They are </a:t>
            </a:r>
            <a:r>
              <a:rPr lang="en-PH" sz="2800" b="1" dirty="0" smtClean="0">
                <a:solidFill>
                  <a:srgbClr val="7030A0"/>
                </a:solidFill>
                <a:latin typeface="BankGothic Lt BT" pitchFamily="34" charset="0"/>
              </a:rPr>
              <a:t>specially adapted</a:t>
            </a:r>
            <a:r>
              <a:rPr lang="en-PH" sz="2800" dirty="0" smtClean="0">
                <a:solidFill>
                  <a:srgbClr val="7030A0"/>
                </a:solidFill>
                <a:latin typeface="BankGothic Lt BT" pitchFamily="34" charset="0"/>
              </a:rPr>
              <a:t> to support the skull and to enable it to move. They differ from the structure of the typical vertebra in certain respects.</a:t>
            </a:r>
          </a:p>
          <a:p>
            <a:r>
              <a:rPr lang="en-PH" sz="2800" b="1" dirty="0" smtClean="0">
                <a:solidFill>
                  <a:srgbClr val="7030A0"/>
                </a:solidFill>
                <a:latin typeface="BankGothic Lt BT" pitchFamily="34" charset="0"/>
              </a:rPr>
              <a:t>The Atlas</a:t>
            </a:r>
            <a:endParaRPr lang="en-PH" sz="2800" dirty="0" smtClean="0">
              <a:solidFill>
                <a:srgbClr val="7030A0"/>
              </a:solidFill>
              <a:latin typeface="BankGothic Lt BT" pitchFamily="34" charset="0"/>
            </a:endParaRPr>
          </a:p>
          <a:p>
            <a:r>
              <a:rPr lang="en-PH" sz="2800" dirty="0" smtClean="0">
                <a:solidFill>
                  <a:srgbClr val="7030A0"/>
                </a:solidFill>
                <a:latin typeface="BankGothic Lt BT" pitchFamily="34" charset="0"/>
              </a:rPr>
              <a:t>The Axis</a:t>
            </a:r>
            <a:endParaRPr lang="en-PH" sz="2800" dirty="0">
              <a:solidFill>
                <a:srgbClr val="7030A0"/>
              </a:solidFill>
              <a:latin typeface="BankGothic Lt BT" pitchFamily="34" charset="0"/>
            </a:endParaRPr>
          </a:p>
        </p:txBody>
      </p:sp>
      <p:sp>
        <p:nvSpPr>
          <p:cNvPr id="3" name="Title 2"/>
          <p:cNvSpPr>
            <a:spLocks noGrp="1"/>
          </p:cNvSpPr>
          <p:nvPr>
            <p:ph type="title"/>
          </p:nvPr>
        </p:nvSpPr>
        <p:spPr/>
        <p:txBody>
          <a:bodyPr>
            <a:normAutofit/>
          </a:bodyPr>
          <a:lstStyle/>
          <a:p>
            <a:r>
              <a:rPr lang="en-PH" sz="6000" dirty="0" smtClean="0">
                <a:solidFill>
                  <a:srgbClr val="7030A0"/>
                </a:solidFill>
                <a:latin typeface="Berlin Sans FB Demi" pitchFamily="34" charset="0"/>
              </a:rPr>
              <a:t>  CERVICAL VERTEBRA</a:t>
            </a:r>
            <a:endParaRPr lang="en-PH" sz="6000" dirty="0">
              <a:solidFill>
                <a:srgbClr val="7030A0"/>
              </a:solidFill>
              <a:latin typeface="Berlin Sans FB Dem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PH" sz="4800" dirty="0" smtClean="0">
                <a:solidFill>
                  <a:srgbClr val="7030A0"/>
                </a:solidFill>
              </a:rPr>
              <a:t>      ATLAS</a:t>
            </a:r>
            <a:endParaRPr lang="en-PH" sz="4800" dirty="0">
              <a:solidFill>
                <a:srgbClr val="7030A0"/>
              </a:solidFill>
            </a:endParaRPr>
          </a:p>
        </p:txBody>
      </p:sp>
      <p:pic>
        <p:nvPicPr>
          <p:cNvPr id="7" name="Content Placeholder 6" descr="images (15).jpg"/>
          <p:cNvPicPr>
            <a:picLocks noGrp="1" noChangeAspect="1"/>
          </p:cNvPicPr>
          <p:nvPr>
            <p:ph sz="half" idx="2"/>
          </p:nvPr>
        </p:nvPicPr>
        <p:blipFill>
          <a:blip r:embed="rId2" cstate="print"/>
          <a:stretch>
            <a:fillRect/>
          </a:stretch>
        </p:blipFill>
        <p:spPr>
          <a:xfrm>
            <a:off x="527843" y="2209800"/>
            <a:ext cx="3815557" cy="4191000"/>
          </a:xfrm>
        </p:spPr>
      </p:pic>
      <p:pic>
        <p:nvPicPr>
          <p:cNvPr id="8" name="Content Placeholder 7" descr="images (16).jpg"/>
          <p:cNvPicPr>
            <a:picLocks noGrp="1" noChangeAspect="1"/>
          </p:cNvPicPr>
          <p:nvPr>
            <p:ph sz="quarter" idx="4"/>
          </p:nvPr>
        </p:nvPicPr>
        <p:blipFill>
          <a:blip r:embed="rId3" cstate="print"/>
          <a:stretch>
            <a:fillRect/>
          </a:stretch>
        </p:blipFill>
        <p:spPr>
          <a:xfrm>
            <a:off x="4876800" y="2209800"/>
            <a:ext cx="3657600" cy="4114800"/>
          </a:xfrm>
        </p:spPr>
      </p:pic>
      <p:sp>
        <p:nvSpPr>
          <p:cNvPr id="5" name="Title 4"/>
          <p:cNvSpPr>
            <a:spLocks noGrp="1"/>
          </p:cNvSpPr>
          <p:nvPr>
            <p:ph type="title"/>
          </p:nvPr>
        </p:nvSpPr>
        <p:spPr/>
        <p:txBody>
          <a:bodyPr>
            <a:normAutofit/>
          </a:bodyPr>
          <a:lstStyle/>
          <a:p>
            <a:r>
              <a:rPr lang="en-PH" sz="4800" dirty="0" smtClean="0">
                <a:solidFill>
                  <a:srgbClr val="7030A0"/>
                </a:solidFill>
                <a:latin typeface="Berlin Sans FB Demi" pitchFamily="34" charset="0"/>
              </a:rPr>
              <a:t>         CERVICAL VERTEBRA</a:t>
            </a:r>
            <a:endParaRPr lang="en-PH" sz="4800" dirty="0">
              <a:solidFill>
                <a:srgbClr val="7030A0"/>
              </a:solidFill>
              <a:latin typeface="Berlin Sans FB Demi" pitchFamily="34" charset="0"/>
            </a:endParaRPr>
          </a:p>
        </p:txBody>
      </p:sp>
      <p:sp>
        <p:nvSpPr>
          <p:cNvPr id="6" name="Text Placeholder 5"/>
          <p:cNvSpPr>
            <a:spLocks noGrp="1"/>
          </p:cNvSpPr>
          <p:nvPr>
            <p:ph type="body" idx="3"/>
          </p:nvPr>
        </p:nvSpPr>
        <p:spPr>
          <a:xfrm>
            <a:off x="4648200" y="1371600"/>
            <a:ext cx="4040188" cy="762000"/>
          </a:xfrm>
        </p:spPr>
        <p:txBody>
          <a:bodyPr/>
          <a:lstStyle/>
          <a:p>
            <a:r>
              <a:rPr lang="en-PH" sz="5400" dirty="0" smtClean="0">
                <a:solidFill>
                  <a:srgbClr val="7030A0"/>
                </a:solidFill>
              </a:rPr>
              <a:t>       AXIS</a:t>
            </a:r>
            <a:endParaRPr lang="en-PH" sz="5400" dirty="0">
              <a:solidFill>
                <a:srgbClr val="7030A0"/>
              </a:solidFill>
            </a:endParaRPr>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822</TotalTime>
  <Words>467</Words>
  <Application>Microsoft Office PowerPoint</Application>
  <PresentationFormat>On-screen Show (4:3)</PresentationFormat>
  <Paragraphs>65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Slide 1</vt:lpstr>
      <vt:lpstr>Slide 2</vt:lpstr>
      <vt:lpstr>  TYPES OF BONES</vt:lpstr>
      <vt:lpstr>           WHAT IS AXIAL BONES?</vt:lpstr>
      <vt:lpstr>S K U L L</vt:lpstr>
      <vt:lpstr>       VERTEBRAL COLUMN</vt:lpstr>
      <vt:lpstr>TYPICAL VERTEBRA</vt:lpstr>
      <vt:lpstr>  CERVICAL VERTEBRA</vt:lpstr>
      <vt:lpstr>         CERVICAL VERTEBRA</vt:lpstr>
      <vt:lpstr>    CERVICAL VERTEBRA (AXIS)</vt:lpstr>
      <vt:lpstr>Cervical vertebrae (atlas)</vt:lpstr>
      <vt:lpstr>        THORACIC VERTEBRAE</vt:lpstr>
      <vt:lpstr>    PARTS OF SKELETAL SYSTEM</vt:lpstr>
      <vt:lpstr>RIBS</vt:lpstr>
      <vt:lpstr>STERNUM</vt:lpstr>
      <vt:lpstr>PECTURAL GIRDLE</vt:lpstr>
      <vt:lpstr>ARMS BONES</vt:lpstr>
      <vt:lpstr>PELVIC GIRDLE</vt:lpstr>
      <vt:lpstr>LEG BONES</vt:lpstr>
      <vt:lpstr>    CONCLUSION ON PARTS AND             FUNCTION OF SKELETAL SYSTEM</vt:lpstr>
      <vt:lpstr>IMPOTANCE OF SKELETAL SYSTEM</vt:lpstr>
      <vt:lpstr>SOURCES,,,,,,,,,,,,,,,,,,,,</vt:lpstr>
      <vt:lpstr>SUBMITTED BY:</vt:lpstr>
      <vt:lpstr>SUBMITTED TO: SIR DELLOSA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sk</dc:title>
  <dc:creator>Abdurrahman Marx</dc:creator>
  <cp:lastModifiedBy>Abdurrahman Marx</cp:lastModifiedBy>
  <cp:revision>5</cp:revision>
  <dcterms:created xsi:type="dcterms:W3CDTF">2011-07-25T01:17:57Z</dcterms:created>
  <dcterms:modified xsi:type="dcterms:W3CDTF">2011-08-16T09:15:51Z</dcterms:modified>
</cp:coreProperties>
</file>